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sldIdLst>
    <p:sldId id="256" r:id="rId2"/>
    <p:sldId id="257" r:id="rId3"/>
    <p:sldId id="258" r:id="rId4"/>
    <p:sldId id="260" r:id="rId5"/>
    <p:sldId id="271" r:id="rId6"/>
    <p:sldId id="272" r:id="rId7"/>
    <p:sldId id="273" r:id="rId8"/>
    <p:sldId id="274" r:id="rId9"/>
    <p:sldId id="275" r:id="rId10"/>
    <p:sldId id="276" r:id="rId11"/>
    <p:sldId id="277" r:id="rId12"/>
    <p:sldId id="278" r:id="rId13"/>
    <p:sldId id="279" r:id="rId14"/>
    <p:sldId id="281" r:id="rId15"/>
    <p:sldId id="261" r:id="rId16"/>
    <p:sldId id="262" r:id="rId17"/>
    <p:sldId id="263" r:id="rId18"/>
    <p:sldId id="264" r:id="rId19"/>
    <p:sldId id="265" r:id="rId20"/>
    <p:sldId id="266" r:id="rId21"/>
    <p:sldId id="267" r:id="rId22"/>
    <p:sldId id="268" r:id="rId23"/>
    <p:sldId id="269" r:id="rId24"/>
    <p:sldId id="270" r:id="rId25"/>
    <p:sldId id="287" r:id="rId26"/>
    <p:sldId id="329" r:id="rId27"/>
    <p:sldId id="332" r:id="rId28"/>
    <p:sldId id="333" r:id="rId29"/>
    <p:sldId id="288" r:id="rId30"/>
    <p:sldId id="289" r:id="rId31"/>
    <p:sldId id="290" r:id="rId32"/>
    <p:sldId id="291" r:id="rId33"/>
    <p:sldId id="292" r:id="rId34"/>
    <p:sldId id="293"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282" r:id="rId51"/>
    <p:sldId id="284" r:id="rId52"/>
    <p:sldId id="314" r:id="rId53"/>
    <p:sldId id="315" r:id="rId54"/>
    <p:sldId id="316" r:id="rId55"/>
    <p:sldId id="311" r:id="rId56"/>
    <p:sldId id="312" r:id="rId57"/>
    <p:sldId id="313" r:id="rId58"/>
    <p:sldId id="317" r:id="rId59"/>
    <p:sldId id="318" r:id="rId60"/>
    <p:sldId id="319" r:id="rId61"/>
    <p:sldId id="320" r:id="rId62"/>
    <p:sldId id="321" r:id="rId63"/>
    <p:sldId id="322" r:id="rId64"/>
    <p:sldId id="323" r:id="rId65"/>
    <p:sldId id="324" r:id="rId66"/>
    <p:sldId id="325"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6" autoAdjust="0"/>
    <p:restoredTop sz="94660"/>
  </p:normalViewPr>
  <p:slideViewPr>
    <p:cSldViewPr snapToGrid="0">
      <p:cViewPr varScale="1">
        <p:scale>
          <a:sx n="141" d="100"/>
          <a:sy n="141" d="100"/>
        </p:scale>
        <p:origin x="96" y="5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5.png"/><Relationship Id="rId4" Type="http://schemas.openxmlformats.org/officeDocument/2006/relationships/image" Target="../media/image13.svg"/></Relationships>
</file>

<file path=ppt/diagrams/_rels/data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ata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2.svg"/><Relationship Id="rId5" Type="http://schemas.openxmlformats.org/officeDocument/2006/relationships/image" Target="../media/image14.png"/><Relationship Id="rId4" Type="http://schemas.openxmlformats.org/officeDocument/2006/relationships/image" Target="../media/image3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5.png"/><Relationship Id="rId4" Type="http://schemas.openxmlformats.org/officeDocument/2006/relationships/image" Target="../media/image13.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rawing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2.svg"/><Relationship Id="rId5" Type="http://schemas.openxmlformats.org/officeDocument/2006/relationships/image" Target="../media/image14.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DD2DD1-8062-488D-80DD-0CF8F9F3BEF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D852C3DF-CD13-4260-93ED-5BA7D619EDCF}">
      <dgm:prSet/>
      <dgm:spPr/>
      <dgm:t>
        <a:bodyPr/>
        <a:lstStyle/>
        <a:p>
          <a:r>
            <a:rPr lang="en-US"/>
            <a:t>In order to participate in the HCV Program, both the Landlord and the Tenant have obligations they must meet.</a:t>
          </a:r>
        </a:p>
      </dgm:t>
    </dgm:pt>
    <dgm:pt modelId="{1E383E59-5574-4EEA-8FC4-3DD76C93C48D}" type="parTrans" cxnId="{012A3C19-E930-462F-A62B-A74D4B4A605D}">
      <dgm:prSet/>
      <dgm:spPr/>
      <dgm:t>
        <a:bodyPr/>
        <a:lstStyle/>
        <a:p>
          <a:endParaRPr lang="en-US"/>
        </a:p>
      </dgm:t>
    </dgm:pt>
    <dgm:pt modelId="{958FFB90-E647-4B97-94E1-EBF874EB16B2}" type="sibTrans" cxnId="{012A3C19-E930-462F-A62B-A74D4B4A605D}">
      <dgm:prSet/>
      <dgm:spPr/>
      <dgm:t>
        <a:bodyPr/>
        <a:lstStyle/>
        <a:p>
          <a:endParaRPr lang="en-US"/>
        </a:p>
      </dgm:t>
    </dgm:pt>
    <dgm:pt modelId="{907326C6-3E5C-4AC1-B3AD-BF22F0BE05D3}">
      <dgm:prSet/>
      <dgm:spPr/>
      <dgm:t>
        <a:bodyPr/>
        <a:lstStyle/>
        <a:p>
          <a:r>
            <a:rPr lang="en-US"/>
            <a:t>Failure to meet these obligations could result in a suspension, debarment or termination from the HCV Program.</a:t>
          </a:r>
        </a:p>
      </dgm:t>
    </dgm:pt>
    <dgm:pt modelId="{53BBD66A-9D99-48B2-A661-C53DFF770710}" type="parTrans" cxnId="{0E027F81-3E3D-4724-A209-FC7B437752C0}">
      <dgm:prSet/>
      <dgm:spPr/>
      <dgm:t>
        <a:bodyPr/>
        <a:lstStyle/>
        <a:p>
          <a:endParaRPr lang="en-US"/>
        </a:p>
      </dgm:t>
    </dgm:pt>
    <dgm:pt modelId="{A0580952-506A-45DA-8FBB-EE2DAF0A2D11}" type="sibTrans" cxnId="{0E027F81-3E3D-4724-A209-FC7B437752C0}">
      <dgm:prSet/>
      <dgm:spPr/>
      <dgm:t>
        <a:bodyPr/>
        <a:lstStyle/>
        <a:p>
          <a:endParaRPr lang="en-US"/>
        </a:p>
      </dgm:t>
    </dgm:pt>
    <dgm:pt modelId="{C4AED76D-C4D9-4194-8AF1-9FFC9ED5D796}" type="pres">
      <dgm:prSet presAssocID="{56DD2DD1-8062-488D-80DD-0CF8F9F3BEF3}" presName="linear" presStyleCnt="0">
        <dgm:presLayoutVars>
          <dgm:animLvl val="lvl"/>
          <dgm:resizeHandles val="exact"/>
        </dgm:presLayoutVars>
      </dgm:prSet>
      <dgm:spPr/>
    </dgm:pt>
    <dgm:pt modelId="{BCF4C578-BA4F-411D-AC88-26A5AA102417}" type="pres">
      <dgm:prSet presAssocID="{D852C3DF-CD13-4260-93ED-5BA7D619EDCF}" presName="parentText" presStyleLbl="node1" presStyleIdx="0" presStyleCnt="2">
        <dgm:presLayoutVars>
          <dgm:chMax val="0"/>
          <dgm:bulletEnabled val="1"/>
        </dgm:presLayoutVars>
      </dgm:prSet>
      <dgm:spPr/>
    </dgm:pt>
    <dgm:pt modelId="{46A68C1B-6553-4BF3-95AB-65295FF66792}" type="pres">
      <dgm:prSet presAssocID="{958FFB90-E647-4B97-94E1-EBF874EB16B2}" presName="spacer" presStyleCnt="0"/>
      <dgm:spPr/>
    </dgm:pt>
    <dgm:pt modelId="{001D3CDE-C17D-44D2-9DC6-91253193421D}" type="pres">
      <dgm:prSet presAssocID="{907326C6-3E5C-4AC1-B3AD-BF22F0BE05D3}" presName="parentText" presStyleLbl="node1" presStyleIdx="1" presStyleCnt="2">
        <dgm:presLayoutVars>
          <dgm:chMax val="0"/>
          <dgm:bulletEnabled val="1"/>
        </dgm:presLayoutVars>
      </dgm:prSet>
      <dgm:spPr/>
    </dgm:pt>
  </dgm:ptLst>
  <dgm:cxnLst>
    <dgm:cxn modelId="{5963810B-8749-4FE1-AA68-577220365AC3}" type="presOf" srcId="{907326C6-3E5C-4AC1-B3AD-BF22F0BE05D3}" destId="{001D3CDE-C17D-44D2-9DC6-91253193421D}" srcOrd="0" destOrd="0" presId="urn:microsoft.com/office/officeart/2005/8/layout/vList2"/>
    <dgm:cxn modelId="{012A3C19-E930-462F-A62B-A74D4B4A605D}" srcId="{56DD2DD1-8062-488D-80DD-0CF8F9F3BEF3}" destId="{D852C3DF-CD13-4260-93ED-5BA7D619EDCF}" srcOrd="0" destOrd="0" parTransId="{1E383E59-5574-4EEA-8FC4-3DD76C93C48D}" sibTransId="{958FFB90-E647-4B97-94E1-EBF874EB16B2}"/>
    <dgm:cxn modelId="{D6A73F4F-F051-4B87-81F4-07AA678F5F88}" type="presOf" srcId="{56DD2DD1-8062-488D-80DD-0CF8F9F3BEF3}" destId="{C4AED76D-C4D9-4194-8AF1-9FFC9ED5D796}" srcOrd="0" destOrd="0" presId="urn:microsoft.com/office/officeart/2005/8/layout/vList2"/>
    <dgm:cxn modelId="{0E027F81-3E3D-4724-A209-FC7B437752C0}" srcId="{56DD2DD1-8062-488D-80DD-0CF8F9F3BEF3}" destId="{907326C6-3E5C-4AC1-B3AD-BF22F0BE05D3}" srcOrd="1" destOrd="0" parTransId="{53BBD66A-9D99-48B2-A661-C53DFF770710}" sibTransId="{A0580952-506A-45DA-8FBB-EE2DAF0A2D11}"/>
    <dgm:cxn modelId="{2E38E6C9-2940-4A0D-86D8-66E17A2F8B93}" type="presOf" srcId="{D852C3DF-CD13-4260-93ED-5BA7D619EDCF}" destId="{BCF4C578-BA4F-411D-AC88-26A5AA102417}" srcOrd="0" destOrd="0" presId="urn:microsoft.com/office/officeart/2005/8/layout/vList2"/>
    <dgm:cxn modelId="{A1A04826-9103-4933-A715-CC14794633E3}" type="presParOf" srcId="{C4AED76D-C4D9-4194-8AF1-9FFC9ED5D796}" destId="{BCF4C578-BA4F-411D-AC88-26A5AA102417}" srcOrd="0" destOrd="0" presId="urn:microsoft.com/office/officeart/2005/8/layout/vList2"/>
    <dgm:cxn modelId="{C2EF44C1-BF1B-4577-8B91-6A3CEDD744E4}" type="presParOf" srcId="{C4AED76D-C4D9-4194-8AF1-9FFC9ED5D796}" destId="{46A68C1B-6553-4BF3-95AB-65295FF66792}" srcOrd="1" destOrd="0" presId="urn:microsoft.com/office/officeart/2005/8/layout/vList2"/>
    <dgm:cxn modelId="{3E4F6BD4-2F99-4CBE-94D5-DF04E485B83D}" type="presParOf" srcId="{C4AED76D-C4D9-4194-8AF1-9FFC9ED5D796}" destId="{001D3CDE-C17D-44D2-9DC6-91253193421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CAD8D98-012D-4223-A5C3-8E0E1A4EE972}"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6E0DE9F-3E5D-476E-91C7-3AA8A2921514}">
      <dgm:prSet/>
      <dgm:spPr/>
      <dgm:t>
        <a:bodyPr/>
        <a:lstStyle/>
        <a:p>
          <a:r>
            <a:rPr lang="en-US"/>
            <a:t>While a tenant </a:t>
          </a:r>
          <a:r>
            <a:rPr lang="en-US" i="1"/>
            <a:t>may</a:t>
          </a:r>
          <a:r>
            <a:rPr lang="en-US"/>
            <a:t> rent a unit whose bedroom size differs from that of the tenant’s voucher, owner’s are </a:t>
          </a:r>
          <a:r>
            <a:rPr lang="en-US" i="1"/>
            <a:t>encouraged</a:t>
          </a:r>
          <a:r>
            <a:rPr lang="en-US"/>
            <a:t> to look at the prospective tenant’s voucher size to determine if the bedroom size of the unit and the voucher are the same – this makes a difference in maximizing your rent!</a:t>
          </a:r>
        </a:p>
      </dgm:t>
    </dgm:pt>
    <dgm:pt modelId="{11989EE2-A1DA-41CE-9B7C-3A83848A5B83}" type="parTrans" cxnId="{59BB8830-E9C1-4C06-873C-DF4CA70734DC}">
      <dgm:prSet/>
      <dgm:spPr/>
      <dgm:t>
        <a:bodyPr/>
        <a:lstStyle/>
        <a:p>
          <a:endParaRPr lang="en-US"/>
        </a:p>
      </dgm:t>
    </dgm:pt>
    <dgm:pt modelId="{E23260C8-471C-4806-8413-35A95B7C8334}" type="sibTrans" cxnId="{59BB8830-E9C1-4C06-873C-DF4CA70734DC}">
      <dgm:prSet/>
      <dgm:spPr/>
      <dgm:t>
        <a:bodyPr/>
        <a:lstStyle/>
        <a:p>
          <a:endParaRPr lang="en-US"/>
        </a:p>
      </dgm:t>
    </dgm:pt>
    <dgm:pt modelId="{AB412B5F-B0D7-420B-8D9F-D0F140F6A5A1}">
      <dgm:prSet/>
      <dgm:spPr/>
      <dgm:t>
        <a:bodyPr/>
        <a:lstStyle/>
        <a:p>
          <a:r>
            <a:rPr lang="en-US"/>
            <a:t>If an owner is renting a 3 bedroom house, they should look for a family with a 3 bedroom voucher.  If not, your unit may not be deemed affordable for the client and you would either need to lower the rent to meet affordability or void the process with this client!</a:t>
          </a:r>
        </a:p>
      </dgm:t>
    </dgm:pt>
    <dgm:pt modelId="{FF15D735-0709-4406-BF52-79C086941C0E}" type="parTrans" cxnId="{74DF0EC2-EB6E-4DCF-9A67-67C6B2D9315A}">
      <dgm:prSet/>
      <dgm:spPr/>
      <dgm:t>
        <a:bodyPr/>
        <a:lstStyle/>
        <a:p>
          <a:endParaRPr lang="en-US"/>
        </a:p>
      </dgm:t>
    </dgm:pt>
    <dgm:pt modelId="{995DD9E5-F3DF-4CE8-9EDB-C7C8BA2D225C}" type="sibTrans" cxnId="{74DF0EC2-EB6E-4DCF-9A67-67C6B2D9315A}">
      <dgm:prSet/>
      <dgm:spPr/>
      <dgm:t>
        <a:bodyPr/>
        <a:lstStyle/>
        <a:p>
          <a:endParaRPr lang="en-US"/>
        </a:p>
      </dgm:t>
    </dgm:pt>
    <dgm:pt modelId="{77C0C0BE-2795-4EEB-869F-D7F85B6EA51A}" type="pres">
      <dgm:prSet presAssocID="{9CAD8D98-012D-4223-A5C3-8E0E1A4EE972}" presName="linear" presStyleCnt="0">
        <dgm:presLayoutVars>
          <dgm:animLvl val="lvl"/>
          <dgm:resizeHandles val="exact"/>
        </dgm:presLayoutVars>
      </dgm:prSet>
      <dgm:spPr/>
    </dgm:pt>
    <dgm:pt modelId="{B6025FDB-D72E-49BB-8004-F0E388678168}" type="pres">
      <dgm:prSet presAssocID="{46E0DE9F-3E5D-476E-91C7-3AA8A2921514}" presName="parentText" presStyleLbl="node1" presStyleIdx="0" presStyleCnt="2">
        <dgm:presLayoutVars>
          <dgm:chMax val="0"/>
          <dgm:bulletEnabled val="1"/>
        </dgm:presLayoutVars>
      </dgm:prSet>
      <dgm:spPr/>
    </dgm:pt>
    <dgm:pt modelId="{6B515F86-6321-45C8-83D1-1AF4FD66F102}" type="pres">
      <dgm:prSet presAssocID="{E23260C8-471C-4806-8413-35A95B7C8334}" presName="spacer" presStyleCnt="0"/>
      <dgm:spPr/>
    </dgm:pt>
    <dgm:pt modelId="{7F7C4980-D0DC-40AD-A285-68BC55706ABD}" type="pres">
      <dgm:prSet presAssocID="{AB412B5F-B0D7-420B-8D9F-D0F140F6A5A1}" presName="parentText" presStyleLbl="node1" presStyleIdx="1" presStyleCnt="2">
        <dgm:presLayoutVars>
          <dgm:chMax val="0"/>
          <dgm:bulletEnabled val="1"/>
        </dgm:presLayoutVars>
      </dgm:prSet>
      <dgm:spPr/>
    </dgm:pt>
  </dgm:ptLst>
  <dgm:cxnLst>
    <dgm:cxn modelId="{59BB8830-E9C1-4C06-873C-DF4CA70734DC}" srcId="{9CAD8D98-012D-4223-A5C3-8E0E1A4EE972}" destId="{46E0DE9F-3E5D-476E-91C7-3AA8A2921514}" srcOrd="0" destOrd="0" parTransId="{11989EE2-A1DA-41CE-9B7C-3A83848A5B83}" sibTransId="{E23260C8-471C-4806-8413-35A95B7C8334}"/>
    <dgm:cxn modelId="{26135132-6884-405E-B069-901AEA401549}" type="presOf" srcId="{9CAD8D98-012D-4223-A5C3-8E0E1A4EE972}" destId="{77C0C0BE-2795-4EEB-869F-D7F85B6EA51A}" srcOrd="0" destOrd="0" presId="urn:microsoft.com/office/officeart/2005/8/layout/vList2"/>
    <dgm:cxn modelId="{74DF0EC2-EB6E-4DCF-9A67-67C6B2D9315A}" srcId="{9CAD8D98-012D-4223-A5C3-8E0E1A4EE972}" destId="{AB412B5F-B0D7-420B-8D9F-D0F140F6A5A1}" srcOrd="1" destOrd="0" parTransId="{FF15D735-0709-4406-BF52-79C086941C0E}" sibTransId="{995DD9E5-F3DF-4CE8-9EDB-C7C8BA2D225C}"/>
    <dgm:cxn modelId="{45C030C7-D50F-43B6-AA9C-4C90D48362DE}" type="presOf" srcId="{AB412B5F-B0D7-420B-8D9F-D0F140F6A5A1}" destId="{7F7C4980-D0DC-40AD-A285-68BC55706ABD}" srcOrd="0" destOrd="0" presId="urn:microsoft.com/office/officeart/2005/8/layout/vList2"/>
    <dgm:cxn modelId="{B8D4F4DA-1252-4F32-B1FC-05550E41FE4A}" type="presOf" srcId="{46E0DE9F-3E5D-476E-91C7-3AA8A2921514}" destId="{B6025FDB-D72E-49BB-8004-F0E388678168}" srcOrd="0" destOrd="0" presId="urn:microsoft.com/office/officeart/2005/8/layout/vList2"/>
    <dgm:cxn modelId="{96FE928D-A186-4C9E-A850-C953547A2695}" type="presParOf" srcId="{77C0C0BE-2795-4EEB-869F-D7F85B6EA51A}" destId="{B6025FDB-D72E-49BB-8004-F0E388678168}" srcOrd="0" destOrd="0" presId="urn:microsoft.com/office/officeart/2005/8/layout/vList2"/>
    <dgm:cxn modelId="{8B92E8CD-8BAB-4682-8D7B-3C343FDC50C2}" type="presParOf" srcId="{77C0C0BE-2795-4EEB-869F-D7F85B6EA51A}" destId="{6B515F86-6321-45C8-83D1-1AF4FD66F102}" srcOrd="1" destOrd="0" presId="urn:microsoft.com/office/officeart/2005/8/layout/vList2"/>
    <dgm:cxn modelId="{A9A919D8-D29B-4D3F-943D-A4FC812C7AE8}" type="presParOf" srcId="{77C0C0BE-2795-4EEB-869F-D7F85B6EA51A}" destId="{7F7C4980-D0DC-40AD-A285-68BC55706ABD}"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9D86D2D-2465-4F68-AA96-D5659E491364}" type="doc">
      <dgm:prSet loTypeId="urn:microsoft.com/office/officeart/2016/7/layout/BasicLinearProcessNumbered" loCatId="process" qsTypeId="urn:microsoft.com/office/officeart/2005/8/quickstyle/simple1" qsCatId="simple" csTypeId="urn:microsoft.com/office/officeart/2005/8/colors/accent1_2" csCatId="accent1"/>
      <dgm:spPr/>
      <dgm:t>
        <a:bodyPr/>
        <a:lstStyle/>
        <a:p>
          <a:endParaRPr lang="en-US"/>
        </a:p>
      </dgm:t>
    </dgm:pt>
    <dgm:pt modelId="{AAA692A5-0ACB-475C-9C9F-5CE7CAB6B55D}">
      <dgm:prSet/>
      <dgm:spPr/>
      <dgm:t>
        <a:bodyPr/>
        <a:lstStyle/>
        <a:p>
          <a:r>
            <a:rPr lang="en-US"/>
            <a:t>The tenant will send the prospective landlord a link to start the RFTA process.  </a:t>
          </a:r>
        </a:p>
      </dgm:t>
    </dgm:pt>
    <dgm:pt modelId="{AE20A9D0-AE8C-4567-8823-372F4164D192}" type="parTrans" cxnId="{33531B6B-D5B8-4E1D-A31C-9D9F0E4895A6}">
      <dgm:prSet/>
      <dgm:spPr/>
      <dgm:t>
        <a:bodyPr/>
        <a:lstStyle/>
        <a:p>
          <a:endParaRPr lang="en-US"/>
        </a:p>
      </dgm:t>
    </dgm:pt>
    <dgm:pt modelId="{7A56F5AA-7E4A-41DB-8F61-08D49E4D6048}" type="sibTrans" cxnId="{33531B6B-D5B8-4E1D-A31C-9D9F0E4895A6}">
      <dgm:prSet phldrT="1" phldr="0"/>
      <dgm:spPr/>
      <dgm:t>
        <a:bodyPr/>
        <a:lstStyle/>
        <a:p>
          <a:r>
            <a:rPr lang="en-US"/>
            <a:t>1</a:t>
          </a:r>
        </a:p>
      </dgm:t>
    </dgm:pt>
    <dgm:pt modelId="{1EE5199A-A0BA-46E4-B16F-87B1E88F93FF}">
      <dgm:prSet/>
      <dgm:spPr/>
      <dgm:t>
        <a:bodyPr/>
        <a:lstStyle/>
        <a:p>
          <a:r>
            <a:rPr lang="en-US"/>
            <a:t>Once the landlord completes their portion, it will be sent back to the tenant to review and complete their portion.  Once the tenant is finished, it will automatically be sent to the Occupancy Specialist to process.</a:t>
          </a:r>
        </a:p>
      </dgm:t>
    </dgm:pt>
    <dgm:pt modelId="{A2A4EFA8-A720-4010-ACD7-425ACF320963}" type="parTrans" cxnId="{D80A27EA-920B-4295-9319-6092383612FE}">
      <dgm:prSet/>
      <dgm:spPr/>
      <dgm:t>
        <a:bodyPr/>
        <a:lstStyle/>
        <a:p>
          <a:endParaRPr lang="en-US"/>
        </a:p>
      </dgm:t>
    </dgm:pt>
    <dgm:pt modelId="{3C8B51E7-FD3E-4EFE-B0BB-EDB201FB54C2}" type="sibTrans" cxnId="{D80A27EA-920B-4295-9319-6092383612FE}">
      <dgm:prSet phldrT="2" phldr="0"/>
      <dgm:spPr/>
      <dgm:t>
        <a:bodyPr/>
        <a:lstStyle/>
        <a:p>
          <a:r>
            <a:rPr lang="en-US"/>
            <a:t>2</a:t>
          </a:r>
        </a:p>
      </dgm:t>
    </dgm:pt>
    <dgm:pt modelId="{B72755DB-7C61-4BE4-8F27-F9617D25F594}">
      <dgm:prSet/>
      <dgm:spPr/>
      <dgm:t>
        <a:bodyPr/>
        <a:lstStyle/>
        <a:p>
          <a:r>
            <a:rPr lang="en-US"/>
            <a:t>Important: please be sure all information entered is correct and accurate to avoid delays!</a:t>
          </a:r>
        </a:p>
      </dgm:t>
    </dgm:pt>
    <dgm:pt modelId="{D20AD22F-55EE-43F0-9A48-91BED408E99B}" type="parTrans" cxnId="{FFCF7D43-AD88-46A4-9636-4B32FB59CA1E}">
      <dgm:prSet/>
      <dgm:spPr/>
      <dgm:t>
        <a:bodyPr/>
        <a:lstStyle/>
        <a:p>
          <a:endParaRPr lang="en-US"/>
        </a:p>
      </dgm:t>
    </dgm:pt>
    <dgm:pt modelId="{0635B4AF-901A-4713-9CE2-103B0F95D9BC}" type="sibTrans" cxnId="{FFCF7D43-AD88-46A4-9636-4B32FB59CA1E}">
      <dgm:prSet phldrT="3" phldr="0"/>
      <dgm:spPr/>
      <dgm:t>
        <a:bodyPr/>
        <a:lstStyle/>
        <a:p>
          <a:r>
            <a:rPr lang="en-US"/>
            <a:t>3</a:t>
          </a:r>
        </a:p>
      </dgm:t>
    </dgm:pt>
    <dgm:pt modelId="{A74ACCDA-E2B3-4C1C-8F2E-5C08DD00B29D}" type="pres">
      <dgm:prSet presAssocID="{B9D86D2D-2465-4F68-AA96-D5659E491364}" presName="Name0" presStyleCnt="0">
        <dgm:presLayoutVars>
          <dgm:animLvl val="lvl"/>
          <dgm:resizeHandles val="exact"/>
        </dgm:presLayoutVars>
      </dgm:prSet>
      <dgm:spPr/>
    </dgm:pt>
    <dgm:pt modelId="{A8F0544B-287A-4EBE-93C8-CACE28B3E39B}" type="pres">
      <dgm:prSet presAssocID="{AAA692A5-0ACB-475C-9C9F-5CE7CAB6B55D}" presName="compositeNode" presStyleCnt="0">
        <dgm:presLayoutVars>
          <dgm:bulletEnabled val="1"/>
        </dgm:presLayoutVars>
      </dgm:prSet>
      <dgm:spPr/>
    </dgm:pt>
    <dgm:pt modelId="{BBAE0D63-F8CA-48BD-A35F-489CF2AD1CE5}" type="pres">
      <dgm:prSet presAssocID="{AAA692A5-0ACB-475C-9C9F-5CE7CAB6B55D}" presName="bgRect" presStyleLbl="bgAccFollowNode1" presStyleIdx="0" presStyleCnt="3"/>
      <dgm:spPr/>
    </dgm:pt>
    <dgm:pt modelId="{4E3ADCFB-C1A7-46F2-B4F2-AD53C98DDA4A}" type="pres">
      <dgm:prSet presAssocID="{7A56F5AA-7E4A-41DB-8F61-08D49E4D6048}" presName="sibTransNodeCircle" presStyleLbl="alignNode1" presStyleIdx="0" presStyleCnt="6">
        <dgm:presLayoutVars>
          <dgm:chMax val="0"/>
          <dgm:bulletEnabled/>
        </dgm:presLayoutVars>
      </dgm:prSet>
      <dgm:spPr/>
    </dgm:pt>
    <dgm:pt modelId="{0E9916E5-1B5D-486A-B28E-62849F0DFB2F}" type="pres">
      <dgm:prSet presAssocID="{AAA692A5-0ACB-475C-9C9F-5CE7CAB6B55D}" presName="bottomLine" presStyleLbl="alignNode1" presStyleIdx="1" presStyleCnt="6">
        <dgm:presLayoutVars/>
      </dgm:prSet>
      <dgm:spPr/>
    </dgm:pt>
    <dgm:pt modelId="{B144FEB4-2FB6-4E9B-8107-FD13CE6F22BC}" type="pres">
      <dgm:prSet presAssocID="{AAA692A5-0ACB-475C-9C9F-5CE7CAB6B55D}" presName="nodeText" presStyleLbl="bgAccFollowNode1" presStyleIdx="0" presStyleCnt="3">
        <dgm:presLayoutVars>
          <dgm:bulletEnabled val="1"/>
        </dgm:presLayoutVars>
      </dgm:prSet>
      <dgm:spPr/>
    </dgm:pt>
    <dgm:pt modelId="{C16A4B80-A8B7-493B-8543-D5DF6FBD3D17}" type="pres">
      <dgm:prSet presAssocID="{7A56F5AA-7E4A-41DB-8F61-08D49E4D6048}" presName="sibTrans" presStyleCnt="0"/>
      <dgm:spPr/>
    </dgm:pt>
    <dgm:pt modelId="{E349C3EE-EE80-44FA-98AB-C44635465144}" type="pres">
      <dgm:prSet presAssocID="{1EE5199A-A0BA-46E4-B16F-87B1E88F93FF}" presName="compositeNode" presStyleCnt="0">
        <dgm:presLayoutVars>
          <dgm:bulletEnabled val="1"/>
        </dgm:presLayoutVars>
      </dgm:prSet>
      <dgm:spPr/>
    </dgm:pt>
    <dgm:pt modelId="{37AF6A64-C27B-48B0-8AEF-A5284C984F84}" type="pres">
      <dgm:prSet presAssocID="{1EE5199A-A0BA-46E4-B16F-87B1E88F93FF}" presName="bgRect" presStyleLbl="bgAccFollowNode1" presStyleIdx="1" presStyleCnt="3"/>
      <dgm:spPr/>
    </dgm:pt>
    <dgm:pt modelId="{3AE711E2-7172-49E5-8F05-25FFA909ED5B}" type="pres">
      <dgm:prSet presAssocID="{3C8B51E7-FD3E-4EFE-B0BB-EDB201FB54C2}" presName="sibTransNodeCircle" presStyleLbl="alignNode1" presStyleIdx="2" presStyleCnt="6">
        <dgm:presLayoutVars>
          <dgm:chMax val="0"/>
          <dgm:bulletEnabled/>
        </dgm:presLayoutVars>
      </dgm:prSet>
      <dgm:spPr/>
    </dgm:pt>
    <dgm:pt modelId="{E9E69B94-080E-4E52-BE4C-4B2A19E527F0}" type="pres">
      <dgm:prSet presAssocID="{1EE5199A-A0BA-46E4-B16F-87B1E88F93FF}" presName="bottomLine" presStyleLbl="alignNode1" presStyleIdx="3" presStyleCnt="6">
        <dgm:presLayoutVars/>
      </dgm:prSet>
      <dgm:spPr/>
    </dgm:pt>
    <dgm:pt modelId="{0AE1E394-5615-48B2-8FAE-DABA143641CF}" type="pres">
      <dgm:prSet presAssocID="{1EE5199A-A0BA-46E4-B16F-87B1E88F93FF}" presName="nodeText" presStyleLbl="bgAccFollowNode1" presStyleIdx="1" presStyleCnt="3">
        <dgm:presLayoutVars>
          <dgm:bulletEnabled val="1"/>
        </dgm:presLayoutVars>
      </dgm:prSet>
      <dgm:spPr/>
    </dgm:pt>
    <dgm:pt modelId="{64064A19-BDC5-4257-ABF6-F99C47F0A0F7}" type="pres">
      <dgm:prSet presAssocID="{3C8B51E7-FD3E-4EFE-B0BB-EDB201FB54C2}" presName="sibTrans" presStyleCnt="0"/>
      <dgm:spPr/>
    </dgm:pt>
    <dgm:pt modelId="{524B77ED-D55C-455A-A5A3-4A5D20106D61}" type="pres">
      <dgm:prSet presAssocID="{B72755DB-7C61-4BE4-8F27-F9617D25F594}" presName="compositeNode" presStyleCnt="0">
        <dgm:presLayoutVars>
          <dgm:bulletEnabled val="1"/>
        </dgm:presLayoutVars>
      </dgm:prSet>
      <dgm:spPr/>
    </dgm:pt>
    <dgm:pt modelId="{8EEED5A1-8F11-4DB1-82A0-A0DAE418036C}" type="pres">
      <dgm:prSet presAssocID="{B72755DB-7C61-4BE4-8F27-F9617D25F594}" presName="bgRect" presStyleLbl="bgAccFollowNode1" presStyleIdx="2" presStyleCnt="3"/>
      <dgm:spPr/>
    </dgm:pt>
    <dgm:pt modelId="{7C333098-8067-410F-BED9-1927C7490035}" type="pres">
      <dgm:prSet presAssocID="{0635B4AF-901A-4713-9CE2-103B0F95D9BC}" presName="sibTransNodeCircle" presStyleLbl="alignNode1" presStyleIdx="4" presStyleCnt="6">
        <dgm:presLayoutVars>
          <dgm:chMax val="0"/>
          <dgm:bulletEnabled/>
        </dgm:presLayoutVars>
      </dgm:prSet>
      <dgm:spPr/>
    </dgm:pt>
    <dgm:pt modelId="{EC35E376-6B06-4FCF-9F36-79BE5113D47A}" type="pres">
      <dgm:prSet presAssocID="{B72755DB-7C61-4BE4-8F27-F9617D25F594}" presName="bottomLine" presStyleLbl="alignNode1" presStyleIdx="5" presStyleCnt="6">
        <dgm:presLayoutVars/>
      </dgm:prSet>
      <dgm:spPr/>
    </dgm:pt>
    <dgm:pt modelId="{865C4C55-C3C1-4CE4-9C35-FC90AAF5D2D8}" type="pres">
      <dgm:prSet presAssocID="{B72755DB-7C61-4BE4-8F27-F9617D25F594}" presName="nodeText" presStyleLbl="bgAccFollowNode1" presStyleIdx="2" presStyleCnt="3">
        <dgm:presLayoutVars>
          <dgm:bulletEnabled val="1"/>
        </dgm:presLayoutVars>
      </dgm:prSet>
      <dgm:spPr/>
    </dgm:pt>
  </dgm:ptLst>
  <dgm:cxnLst>
    <dgm:cxn modelId="{0C0CBF3F-0EFD-4F8D-9EA9-C8DCCE43E2A2}" type="presOf" srcId="{0635B4AF-901A-4713-9CE2-103B0F95D9BC}" destId="{7C333098-8067-410F-BED9-1927C7490035}" srcOrd="0" destOrd="0" presId="urn:microsoft.com/office/officeart/2016/7/layout/BasicLinearProcessNumbered"/>
    <dgm:cxn modelId="{FFCF7D43-AD88-46A4-9636-4B32FB59CA1E}" srcId="{B9D86D2D-2465-4F68-AA96-D5659E491364}" destId="{B72755DB-7C61-4BE4-8F27-F9617D25F594}" srcOrd="2" destOrd="0" parTransId="{D20AD22F-55EE-43F0-9A48-91BED408E99B}" sibTransId="{0635B4AF-901A-4713-9CE2-103B0F95D9BC}"/>
    <dgm:cxn modelId="{3FFF0E4B-72B8-4022-B45D-8DCCBF719D5F}" type="presOf" srcId="{3C8B51E7-FD3E-4EFE-B0BB-EDB201FB54C2}" destId="{3AE711E2-7172-49E5-8F05-25FFA909ED5B}" srcOrd="0" destOrd="0" presId="urn:microsoft.com/office/officeart/2016/7/layout/BasicLinearProcessNumbered"/>
    <dgm:cxn modelId="{33531B6B-D5B8-4E1D-A31C-9D9F0E4895A6}" srcId="{B9D86D2D-2465-4F68-AA96-D5659E491364}" destId="{AAA692A5-0ACB-475C-9C9F-5CE7CAB6B55D}" srcOrd="0" destOrd="0" parTransId="{AE20A9D0-AE8C-4567-8823-372F4164D192}" sibTransId="{7A56F5AA-7E4A-41DB-8F61-08D49E4D6048}"/>
    <dgm:cxn modelId="{40E40986-EE88-41FD-ADB3-434A847202EC}" type="presOf" srcId="{7A56F5AA-7E4A-41DB-8F61-08D49E4D6048}" destId="{4E3ADCFB-C1A7-46F2-B4F2-AD53C98DDA4A}" srcOrd="0" destOrd="0" presId="urn:microsoft.com/office/officeart/2016/7/layout/BasicLinearProcessNumbered"/>
    <dgm:cxn modelId="{11FE079B-18A8-4A71-AD7F-8A9994EBCE21}" type="presOf" srcId="{1EE5199A-A0BA-46E4-B16F-87B1E88F93FF}" destId="{37AF6A64-C27B-48B0-8AEF-A5284C984F84}" srcOrd="0" destOrd="0" presId="urn:microsoft.com/office/officeart/2016/7/layout/BasicLinearProcessNumbered"/>
    <dgm:cxn modelId="{83D167A1-92B5-4E21-8967-BBE6DADF9FD9}" type="presOf" srcId="{1EE5199A-A0BA-46E4-B16F-87B1E88F93FF}" destId="{0AE1E394-5615-48B2-8FAE-DABA143641CF}" srcOrd="1" destOrd="0" presId="urn:microsoft.com/office/officeart/2016/7/layout/BasicLinearProcessNumbered"/>
    <dgm:cxn modelId="{AC4090A4-B5D2-4D7B-A78D-AC9BFD9C3604}" type="presOf" srcId="{AAA692A5-0ACB-475C-9C9F-5CE7CAB6B55D}" destId="{BBAE0D63-F8CA-48BD-A35F-489CF2AD1CE5}" srcOrd="0" destOrd="0" presId="urn:microsoft.com/office/officeart/2016/7/layout/BasicLinearProcessNumbered"/>
    <dgm:cxn modelId="{B7976FD9-BF52-4E66-A69D-0FD2FA84F01B}" type="presOf" srcId="{B72755DB-7C61-4BE4-8F27-F9617D25F594}" destId="{8EEED5A1-8F11-4DB1-82A0-A0DAE418036C}" srcOrd="0" destOrd="0" presId="urn:microsoft.com/office/officeart/2016/7/layout/BasicLinearProcessNumbered"/>
    <dgm:cxn modelId="{796CADE9-E8BE-4CF1-9EB9-F775C28CCBD4}" type="presOf" srcId="{B72755DB-7C61-4BE4-8F27-F9617D25F594}" destId="{865C4C55-C3C1-4CE4-9C35-FC90AAF5D2D8}" srcOrd="1" destOrd="0" presId="urn:microsoft.com/office/officeart/2016/7/layout/BasicLinearProcessNumbered"/>
    <dgm:cxn modelId="{D80A27EA-920B-4295-9319-6092383612FE}" srcId="{B9D86D2D-2465-4F68-AA96-D5659E491364}" destId="{1EE5199A-A0BA-46E4-B16F-87B1E88F93FF}" srcOrd="1" destOrd="0" parTransId="{A2A4EFA8-A720-4010-ACD7-425ACF320963}" sibTransId="{3C8B51E7-FD3E-4EFE-B0BB-EDB201FB54C2}"/>
    <dgm:cxn modelId="{5684E0EA-1331-4588-814C-55D22E7CE20A}" type="presOf" srcId="{B9D86D2D-2465-4F68-AA96-D5659E491364}" destId="{A74ACCDA-E2B3-4C1C-8F2E-5C08DD00B29D}" srcOrd="0" destOrd="0" presId="urn:microsoft.com/office/officeart/2016/7/layout/BasicLinearProcessNumbered"/>
    <dgm:cxn modelId="{537F15F6-CB01-4EFA-BFFD-C5CDB079514C}" type="presOf" srcId="{AAA692A5-0ACB-475C-9C9F-5CE7CAB6B55D}" destId="{B144FEB4-2FB6-4E9B-8107-FD13CE6F22BC}" srcOrd="1" destOrd="0" presId="urn:microsoft.com/office/officeart/2016/7/layout/BasicLinearProcessNumbered"/>
    <dgm:cxn modelId="{6DE7D777-AE53-4B28-A8E7-EC2B51822216}" type="presParOf" srcId="{A74ACCDA-E2B3-4C1C-8F2E-5C08DD00B29D}" destId="{A8F0544B-287A-4EBE-93C8-CACE28B3E39B}" srcOrd="0" destOrd="0" presId="urn:microsoft.com/office/officeart/2016/7/layout/BasicLinearProcessNumbered"/>
    <dgm:cxn modelId="{07B655C4-C5A3-42ED-84CE-FFECA8FBAC72}" type="presParOf" srcId="{A8F0544B-287A-4EBE-93C8-CACE28B3E39B}" destId="{BBAE0D63-F8CA-48BD-A35F-489CF2AD1CE5}" srcOrd="0" destOrd="0" presId="urn:microsoft.com/office/officeart/2016/7/layout/BasicLinearProcessNumbered"/>
    <dgm:cxn modelId="{3E4A8E28-8B65-4117-A9DE-C9C2E05776B0}" type="presParOf" srcId="{A8F0544B-287A-4EBE-93C8-CACE28B3E39B}" destId="{4E3ADCFB-C1A7-46F2-B4F2-AD53C98DDA4A}" srcOrd="1" destOrd="0" presId="urn:microsoft.com/office/officeart/2016/7/layout/BasicLinearProcessNumbered"/>
    <dgm:cxn modelId="{58B7CD5B-75C6-4E9B-9C5C-D2E2606AD69B}" type="presParOf" srcId="{A8F0544B-287A-4EBE-93C8-CACE28B3E39B}" destId="{0E9916E5-1B5D-486A-B28E-62849F0DFB2F}" srcOrd="2" destOrd="0" presId="urn:microsoft.com/office/officeart/2016/7/layout/BasicLinearProcessNumbered"/>
    <dgm:cxn modelId="{8FF3B42A-D57B-49A5-AC18-E31644A578B8}" type="presParOf" srcId="{A8F0544B-287A-4EBE-93C8-CACE28B3E39B}" destId="{B144FEB4-2FB6-4E9B-8107-FD13CE6F22BC}" srcOrd="3" destOrd="0" presId="urn:microsoft.com/office/officeart/2016/7/layout/BasicLinearProcessNumbered"/>
    <dgm:cxn modelId="{E5D6C9C3-40D3-4A1C-9837-FABF3A551B6F}" type="presParOf" srcId="{A74ACCDA-E2B3-4C1C-8F2E-5C08DD00B29D}" destId="{C16A4B80-A8B7-493B-8543-D5DF6FBD3D17}" srcOrd="1" destOrd="0" presId="urn:microsoft.com/office/officeart/2016/7/layout/BasicLinearProcessNumbered"/>
    <dgm:cxn modelId="{3E873D1A-0733-4BA9-956D-8A52A09B53E4}" type="presParOf" srcId="{A74ACCDA-E2B3-4C1C-8F2E-5C08DD00B29D}" destId="{E349C3EE-EE80-44FA-98AB-C44635465144}" srcOrd="2" destOrd="0" presId="urn:microsoft.com/office/officeart/2016/7/layout/BasicLinearProcessNumbered"/>
    <dgm:cxn modelId="{26178F21-B931-4FCA-B05B-333D570015E9}" type="presParOf" srcId="{E349C3EE-EE80-44FA-98AB-C44635465144}" destId="{37AF6A64-C27B-48B0-8AEF-A5284C984F84}" srcOrd="0" destOrd="0" presId="urn:microsoft.com/office/officeart/2016/7/layout/BasicLinearProcessNumbered"/>
    <dgm:cxn modelId="{296B1B0B-E949-4E2D-BE2C-978C1BE8DCB6}" type="presParOf" srcId="{E349C3EE-EE80-44FA-98AB-C44635465144}" destId="{3AE711E2-7172-49E5-8F05-25FFA909ED5B}" srcOrd="1" destOrd="0" presId="urn:microsoft.com/office/officeart/2016/7/layout/BasicLinearProcessNumbered"/>
    <dgm:cxn modelId="{9F457310-AA94-40BA-8D57-98D8E85F90E0}" type="presParOf" srcId="{E349C3EE-EE80-44FA-98AB-C44635465144}" destId="{E9E69B94-080E-4E52-BE4C-4B2A19E527F0}" srcOrd="2" destOrd="0" presId="urn:microsoft.com/office/officeart/2016/7/layout/BasicLinearProcessNumbered"/>
    <dgm:cxn modelId="{AD1A664C-3B68-4C57-81B3-A81AA16E38D7}" type="presParOf" srcId="{E349C3EE-EE80-44FA-98AB-C44635465144}" destId="{0AE1E394-5615-48B2-8FAE-DABA143641CF}" srcOrd="3" destOrd="0" presId="urn:microsoft.com/office/officeart/2016/7/layout/BasicLinearProcessNumbered"/>
    <dgm:cxn modelId="{B724DEF2-0E1D-48BE-8B4C-4342C55043BA}" type="presParOf" srcId="{A74ACCDA-E2B3-4C1C-8F2E-5C08DD00B29D}" destId="{64064A19-BDC5-4257-ABF6-F99C47F0A0F7}" srcOrd="3" destOrd="0" presId="urn:microsoft.com/office/officeart/2016/7/layout/BasicLinearProcessNumbered"/>
    <dgm:cxn modelId="{770318A6-3224-4680-82E5-71097248F159}" type="presParOf" srcId="{A74ACCDA-E2B3-4C1C-8F2E-5C08DD00B29D}" destId="{524B77ED-D55C-455A-A5A3-4A5D20106D61}" srcOrd="4" destOrd="0" presId="urn:microsoft.com/office/officeart/2016/7/layout/BasicLinearProcessNumbered"/>
    <dgm:cxn modelId="{815FFEEF-ECEE-44CB-88DD-3C97D6770322}" type="presParOf" srcId="{524B77ED-D55C-455A-A5A3-4A5D20106D61}" destId="{8EEED5A1-8F11-4DB1-82A0-A0DAE418036C}" srcOrd="0" destOrd="0" presId="urn:microsoft.com/office/officeart/2016/7/layout/BasicLinearProcessNumbered"/>
    <dgm:cxn modelId="{C8CB2CA5-10E4-4EB4-BAF8-CD4378E31B31}" type="presParOf" srcId="{524B77ED-D55C-455A-A5A3-4A5D20106D61}" destId="{7C333098-8067-410F-BED9-1927C7490035}" srcOrd="1" destOrd="0" presId="urn:microsoft.com/office/officeart/2016/7/layout/BasicLinearProcessNumbered"/>
    <dgm:cxn modelId="{C0B57B90-B506-4BC2-9BC0-B8AAAE51D0A4}" type="presParOf" srcId="{524B77ED-D55C-455A-A5A3-4A5D20106D61}" destId="{EC35E376-6B06-4FCF-9F36-79BE5113D47A}" srcOrd="2" destOrd="0" presId="urn:microsoft.com/office/officeart/2016/7/layout/BasicLinearProcessNumbered"/>
    <dgm:cxn modelId="{7A299EAA-3B64-4489-B991-7A383867B322}" type="presParOf" srcId="{524B77ED-D55C-455A-A5A3-4A5D20106D61}" destId="{865C4C55-C3C1-4CE4-9C35-FC90AAF5D2D8}"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69C2F6D-3B3C-408A-82DE-B83F0C55D77D}"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18B61CC6-D6E7-4080-B65D-A4BD81EB4B28}">
      <dgm:prSet/>
      <dgm:spPr/>
      <dgm:t>
        <a:bodyPr/>
        <a:lstStyle/>
        <a:p>
          <a:r>
            <a:rPr lang="en-US"/>
            <a:t>No chipping, cracking, peeling, chalking paint on any surface – exterior AND interior. </a:t>
          </a:r>
        </a:p>
      </dgm:t>
    </dgm:pt>
    <dgm:pt modelId="{41A36FF4-C145-4C9E-BDDD-846594DC1DE2}" type="parTrans" cxnId="{7C42F0F9-7066-4712-813A-8DCBD7FCC026}">
      <dgm:prSet/>
      <dgm:spPr/>
      <dgm:t>
        <a:bodyPr/>
        <a:lstStyle/>
        <a:p>
          <a:endParaRPr lang="en-US"/>
        </a:p>
      </dgm:t>
    </dgm:pt>
    <dgm:pt modelId="{D9FAFC7A-2431-482E-AC1C-7F15C26D5128}" type="sibTrans" cxnId="{7C42F0F9-7066-4712-813A-8DCBD7FCC026}">
      <dgm:prSet/>
      <dgm:spPr/>
      <dgm:t>
        <a:bodyPr/>
        <a:lstStyle/>
        <a:p>
          <a:endParaRPr lang="en-US"/>
        </a:p>
      </dgm:t>
    </dgm:pt>
    <dgm:pt modelId="{49D82E77-7C3B-4A67-8B54-99C25303A996}">
      <dgm:prSet/>
      <dgm:spPr/>
      <dgm:t>
        <a:bodyPr/>
        <a:lstStyle/>
        <a:p>
          <a:r>
            <a:rPr lang="en-US"/>
            <a:t>Bathrooms – all worn or cracked toilet seats and tank lids must be replaced and fit properly.  All sinks must have proper ‘p’ traps, functioning stoppers and faucets.  Window or exhaust fan needed. </a:t>
          </a:r>
        </a:p>
      </dgm:t>
    </dgm:pt>
    <dgm:pt modelId="{B19327B6-84B7-4888-894F-52453107C8FE}" type="parTrans" cxnId="{DEF8EEFB-17B2-47D2-8D9C-6F026BC0900F}">
      <dgm:prSet/>
      <dgm:spPr/>
      <dgm:t>
        <a:bodyPr/>
        <a:lstStyle/>
        <a:p>
          <a:endParaRPr lang="en-US"/>
        </a:p>
      </dgm:t>
    </dgm:pt>
    <dgm:pt modelId="{0DD7D757-B0C1-4000-B033-FEE161CB6553}" type="sibTrans" cxnId="{DEF8EEFB-17B2-47D2-8D9C-6F026BC0900F}">
      <dgm:prSet/>
      <dgm:spPr/>
      <dgm:t>
        <a:bodyPr/>
        <a:lstStyle/>
        <a:p>
          <a:endParaRPr lang="en-US"/>
        </a:p>
      </dgm:t>
    </dgm:pt>
    <dgm:pt modelId="{E38574E8-555E-4E22-AEE1-80D3E23ECD27}">
      <dgm:prSet/>
      <dgm:spPr/>
      <dgm:t>
        <a:bodyPr/>
        <a:lstStyle/>
        <a:p>
          <a:r>
            <a:rPr lang="en-US"/>
            <a:t>Working smoke detectors in every bedroom, outside the sleeping rooms, and on every level.  Owners are responsible for providing, replacing and maintaining smoke detectors.  Smoke detectors must be hard-wired or contain a 10 year sealed battery.</a:t>
          </a:r>
        </a:p>
      </dgm:t>
    </dgm:pt>
    <dgm:pt modelId="{AF1C9609-4DF3-40E6-A4FD-A0A402921C24}" type="parTrans" cxnId="{694CA64C-B485-447A-B303-D697F4E0EFAB}">
      <dgm:prSet/>
      <dgm:spPr/>
      <dgm:t>
        <a:bodyPr/>
        <a:lstStyle/>
        <a:p>
          <a:endParaRPr lang="en-US"/>
        </a:p>
      </dgm:t>
    </dgm:pt>
    <dgm:pt modelId="{A2EB30B2-0449-4AFA-B1CF-F50502E3323F}" type="sibTrans" cxnId="{694CA64C-B485-447A-B303-D697F4E0EFAB}">
      <dgm:prSet/>
      <dgm:spPr/>
      <dgm:t>
        <a:bodyPr/>
        <a:lstStyle/>
        <a:p>
          <a:endParaRPr lang="en-US"/>
        </a:p>
      </dgm:t>
    </dgm:pt>
    <dgm:pt modelId="{2F7360AD-4DEB-44A0-9CBD-229AC06FC72A}" type="pres">
      <dgm:prSet presAssocID="{869C2F6D-3B3C-408A-82DE-B83F0C55D77D}" presName="vert0" presStyleCnt="0">
        <dgm:presLayoutVars>
          <dgm:dir/>
          <dgm:animOne val="branch"/>
          <dgm:animLvl val="lvl"/>
        </dgm:presLayoutVars>
      </dgm:prSet>
      <dgm:spPr/>
    </dgm:pt>
    <dgm:pt modelId="{016D35F6-0510-4DFF-A293-22EDB22E17E4}" type="pres">
      <dgm:prSet presAssocID="{18B61CC6-D6E7-4080-B65D-A4BD81EB4B28}" presName="thickLine" presStyleLbl="alignNode1" presStyleIdx="0" presStyleCnt="3"/>
      <dgm:spPr/>
    </dgm:pt>
    <dgm:pt modelId="{94D15C30-B5EC-4EE5-8EEF-ADBE81562B48}" type="pres">
      <dgm:prSet presAssocID="{18B61CC6-D6E7-4080-B65D-A4BD81EB4B28}" presName="horz1" presStyleCnt="0"/>
      <dgm:spPr/>
    </dgm:pt>
    <dgm:pt modelId="{DC1930A3-A63B-4F82-9436-FBBAD46A8E9A}" type="pres">
      <dgm:prSet presAssocID="{18B61CC6-D6E7-4080-B65D-A4BD81EB4B28}" presName="tx1" presStyleLbl="revTx" presStyleIdx="0" presStyleCnt="3"/>
      <dgm:spPr/>
    </dgm:pt>
    <dgm:pt modelId="{69287D42-AD27-425C-B6A4-5FC2BB9002C4}" type="pres">
      <dgm:prSet presAssocID="{18B61CC6-D6E7-4080-B65D-A4BD81EB4B28}" presName="vert1" presStyleCnt="0"/>
      <dgm:spPr/>
    </dgm:pt>
    <dgm:pt modelId="{0970FF51-2660-4D63-A332-DB455E7ADF25}" type="pres">
      <dgm:prSet presAssocID="{49D82E77-7C3B-4A67-8B54-99C25303A996}" presName="thickLine" presStyleLbl="alignNode1" presStyleIdx="1" presStyleCnt="3"/>
      <dgm:spPr/>
    </dgm:pt>
    <dgm:pt modelId="{0F899056-7B3D-4DCD-89BE-EF5486543BD2}" type="pres">
      <dgm:prSet presAssocID="{49D82E77-7C3B-4A67-8B54-99C25303A996}" presName="horz1" presStyleCnt="0"/>
      <dgm:spPr/>
    </dgm:pt>
    <dgm:pt modelId="{E0691B68-56C9-46DB-9936-41CFF3CBC58A}" type="pres">
      <dgm:prSet presAssocID="{49D82E77-7C3B-4A67-8B54-99C25303A996}" presName="tx1" presStyleLbl="revTx" presStyleIdx="1" presStyleCnt="3"/>
      <dgm:spPr/>
    </dgm:pt>
    <dgm:pt modelId="{133E66C0-9D60-49E2-A63E-B4A3BD938C25}" type="pres">
      <dgm:prSet presAssocID="{49D82E77-7C3B-4A67-8B54-99C25303A996}" presName="vert1" presStyleCnt="0"/>
      <dgm:spPr/>
    </dgm:pt>
    <dgm:pt modelId="{9FC87DB4-DF3B-4B2C-860B-14C6284BFD6E}" type="pres">
      <dgm:prSet presAssocID="{E38574E8-555E-4E22-AEE1-80D3E23ECD27}" presName="thickLine" presStyleLbl="alignNode1" presStyleIdx="2" presStyleCnt="3"/>
      <dgm:spPr/>
    </dgm:pt>
    <dgm:pt modelId="{230D7304-BD39-4930-A251-23E73A4A441F}" type="pres">
      <dgm:prSet presAssocID="{E38574E8-555E-4E22-AEE1-80D3E23ECD27}" presName="horz1" presStyleCnt="0"/>
      <dgm:spPr/>
    </dgm:pt>
    <dgm:pt modelId="{3249A716-6A17-4475-A0B4-9BB345EA43FC}" type="pres">
      <dgm:prSet presAssocID="{E38574E8-555E-4E22-AEE1-80D3E23ECD27}" presName="tx1" presStyleLbl="revTx" presStyleIdx="2" presStyleCnt="3"/>
      <dgm:spPr/>
    </dgm:pt>
    <dgm:pt modelId="{8A019222-3558-4044-9ECF-7ACA20F347A4}" type="pres">
      <dgm:prSet presAssocID="{E38574E8-555E-4E22-AEE1-80D3E23ECD27}" presName="vert1" presStyleCnt="0"/>
      <dgm:spPr/>
    </dgm:pt>
  </dgm:ptLst>
  <dgm:cxnLst>
    <dgm:cxn modelId="{694CA64C-B485-447A-B303-D697F4E0EFAB}" srcId="{869C2F6D-3B3C-408A-82DE-B83F0C55D77D}" destId="{E38574E8-555E-4E22-AEE1-80D3E23ECD27}" srcOrd="2" destOrd="0" parTransId="{AF1C9609-4DF3-40E6-A4FD-A0A402921C24}" sibTransId="{A2EB30B2-0449-4AFA-B1CF-F50502E3323F}"/>
    <dgm:cxn modelId="{EBEF8383-DE2A-4D3D-8FB8-1FBEC68486AC}" type="presOf" srcId="{E38574E8-555E-4E22-AEE1-80D3E23ECD27}" destId="{3249A716-6A17-4475-A0B4-9BB345EA43FC}" srcOrd="0" destOrd="0" presId="urn:microsoft.com/office/officeart/2008/layout/LinedList"/>
    <dgm:cxn modelId="{E2A806A2-4366-41F4-B0B7-A1E91127B950}" type="presOf" srcId="{18B61CC6-D6E7-4080-B65D-A4BD81EB4B28}" destId="{DC1930A3-A63B-4F82-9436-FBBAD46A8E9A}" srcOrd="0" destOrd="0" presId="urn:microsoft.com/office/officeart/2008/layout/LinedList"/>
    <dgm:cxn modelId="{6AF8A0CA-DE37-4F0C-8930-C2E1984FE528}" type="presOf" srcId="{49D82E77-7C3B-4A67-8B54-99C25303A996}" destId="{E0691B68-56C9-46DB-9936-41CFF3CBC58A}" srcOrd="0" destOrd="0" presId="urn:microsoft.com/office/officeart/2008/layout/LinedList"/>
    <dgm:cxn modelId="{07C980F9-C8F6-4E00-9146-5410C7E7D51C}" type="presOf" srcId="{869C2F6D-3B3C-408A-82DE-B83F0C55D77D}" destId="{2F7360AD-4DEB-44A0-9CBD-229AC06FC72A}" srcOrd="0" destOrd="0" presId="urn:microsoft.com/office/officeart/2008/layout/LinedList"/>
    <dgm:cxn modelId="{7C42F0F9-7066-4712-813A-8DCBD7FCC026}" srcId="{869C2F6D-3B3C-408A-82DE-B83F0C55D77D}" destId="{18B61CC6-D6E7-4080-B65D-A4BD81EB4B28}" srcOrd="0" destOrd="0" parTransId="{41A36FF4-C145-4C9E-BDDD-846594DC1DE2}" sibTransId="{D9FAFC7A-2431-482E-AC1C-7F15C26D5128}"/>
    <dgm:cxn modelId="{DEF8EEFB-17B2-47D2-8D9C-6F026BC0900F}" srcId="{869C2F6D-3B3C-408A-82DE-B83F0C55D77D}" destId="{49D82E77-7C3B-4A67-8B54-99C25303A996}" srcOrd="1" destOrd="0" parTransId="{B19327B6-84B7-4888-894F-52453107C8FE}" sibTransId="{0DD7D757-B0C1-4000-B033-FEE161CB6553}"/>
    <dgm:cxn modelId="{B2524763-EE0C-43CC-9271-57240AE7D98E}" type="presParOf" srcId="{2F7360AD-4DEB-44A0-9CBD-229AC06FC72A}" destId="{016D35F6-0510-4DFF-A293-22EDB22E17E4}" srcOrd="0" destOrd="0" presId="urn:microsoft.com/office/officeart/2008/layout/LinedList"/>
    <dgm:cxn modelId="{82D4E832-6C99-40A4-92C1-B0190A223F6D}" type="presParOf" srcId="{2F7360AD-4DEB-44A0-9CBD-229AC06FC72A}" destId="{94D15C30-B5EC-4EE5-8EEF-ADBE81562B48}" srcOrd="1" destOrd="0" presId="urn:microsoft.com/office/officeart/2008/layout/LinedList"/>
    <dgm:cxn modelId="{5D3C7946-DD02-420E-824D-F62CEC184235}" type="presParOf" srcId="{94D15C30-B5EC-4EE5-8EEF-ADBE81562B48}" destId="{DC1930A3-A63B-4F82-9436-FBBAD46A8E9A}" srcOrd="0" destOrd="0" presId="urn:microsoft.com/office/officeart/2008/layout/LinedList"/>
    <dgm:cxn modelId="{1DF2D6C2-1072-4151-8EF9-F03EB2D0303A}" type="presParOf" srcId="{94D15C30-B5EC-4EE5-8EEF-ADBE81562B48}" destId="{69287D42-AD27-425C-B6A4-5FC2BB9002C4}" srcOrd="1" destOrd="0" presId="urn:microsoft.com/office/officeart/2008/layout/LinedList"/>
    <dgm:cxn modelId="{89B84FDD-0411-4444-B0AA-80841A06FD81}" type="presParOf" srcId="{2F7360AD-4DEB-44A0-9CBD-229AC06FC72A}" destId="{0970FF51-2660-4D63-A332-DB455E7ADF25}" srcOrd="2" destOrd="0" presId="urn:microsoft.com/office/officeart/2008/layout/LinedList"/>
    <dgm:cxn modelId="{2BD80D1B-AD73-4117-963C-87F19B5EFE0D}" type="presParOf" srcId="{2F7360AD-4DEB-44A0-9CBD-229AC06FC72A}" destId="{0F899056-7B3D-4DCD-89BE-EF5486543BD2}" srcOrd="3" destOrd="0" presId="urn:microsoft.com/office/officeart/2008/layout/LinedList"/>
    <dgm:cxn modelId="{66672F12-5F79-429B-98FA-5EB543330F48}" type="presParOf" srcId="{0F899056-7B3D-4DCD-89BE-EF5486543BD2}" destId="{E0691B68-56C9-46DB-9936-41CFF3CBC58A}" srcOrd="0" destOrd="0" presId="urn:microsoft.com/office/officeart/2008/layout/LinedList"/>
    <dgm:cxn modelId="{0F9EA886-5302-48E8-B64A-F201B75F84A0}" type="presParOf" srcId="{0F899056-7B3D-4DCD-89BE-EF5486543BD2}" destId="{133E66C0-9D60-49E2-A63E-B4A3BD938C25}" srcOrd="1" destOrd="0" presId="urn:microsoft.com/office/officeart/2008/layout/LinedList"/>
    <dgm:cxn modelId="{C540192E-4B88-4DE2-88F2-646112866FE7}" type="presParOf" srcId="{2F7360AD-4DEB-44A0-9CBD-229AC06FC72A}" destId="{9FC87DB4-DF3B-4B2C-860B-14C6284BFD6E}" srcOrd="4" destOrd="0" presId="urn:microsoft.com/office/officeart/2008/layout/LinedList"/>
    <dgm:cxn modelId="{276657E6-CE13-4421-978E-06FB7FDF7BA2}" type="presParOf" srcId="{2F7360AD-4DEB-44A0-9CBD-229AC06FC72A}" destId="{230D7304-BD39-4930-A251-23E73A4A441F}" srcOrd="5" destOrd="0" presId="urn:microsoft.com/office/officeart/2008/layout/LinedList"/>
    <dgm:cxn modelId="{03E26B64-B236-4597-BB6D-C7B11B2477B2}" type="presParOf" srcId="{230D7304-BD39-4930-A251-23E73A4A441F}" destId="{3249A716-6A17-4475-A0B4-9BB345EA43FC}" srcOrd="0" destOrd="0" presId="urn:microsoft.com/office/officeart/2008/layout/LinedList"/>
    <dgm:cxn modelId="{E53C6681-8D9A-440B-9E4A-3AC24D02D183}" type="presParOf" srcId="{230D7304-BD39-4930-A251-23E73A4A441F}" destId="{8A019222-3558-4044-9ECF-7ACA20F347A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97D2ADF-D977-40DB-96AF-E37D16E91A9F}"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34B7E313-F427-4966-AF9D-4EAA78E0B35E}">
      <dgm:prSet/>
      <dgm:spPr/>
      <dgm:t>
        <a:bodyPr/>
        <a:lstStyle/>
        <a:p>
          <a:r>
            <a:rPr lang="en-US"/>
            <a:t>As of July 16, 2021, Raise Up now requires the use and application of carbon monoxide detection in structures where fuel burning appliances and or fireplaces or attached garages are utilized. </a:t>
          </a:r>
        </a:p>
      </dgm:t>
    </dgm:pt>
    <dgm:pt modelId="{47169408-9BF1-4EC2-AB6D-C90F4DB0C04C}" type="parTrans" cxnId="{121C1285-3289-414A-8499-935B9E3E40DD}">
      <dgm:prSet/>
      <dgm:spPr/>
      <dgm:t>
        <a:bodyPr/>
        <a:lstStyle/>
        <a:p>
          <a:endParaRPr lang="en-US"/>
        </a:p>
      </dgm:t>
    </dgm:pt>
    <dgm:pt modelId="{8A37968E-616F-4795-8282-327B8B48B1C9}" type="sibTrans" cxnId="{121C1285-3289-414A-8499-935B9E3E40DD}">
      <dgm:prSet/>
      <dgm:spPr/>
      <dgm:t>
        <a:bodyPr/>
        <a:lstStyle/>
        <a:p>
          <a:endParaRPr lang="en-US"/>
        </a:p>
      </dgm:t>
    </dgm:pt>
    <dgm:pt modelId="{09F024CB-F4F9-472F-80CD-44109578468C}">
      <dgm:prSet/>
      <dgm:spPr/>
      <dgm:t>
        <a:bodyPr/>
        <a:lstStyle/>
        <a:p>
          <a:r>
            <a:rPr lang="en-US"/>
            <a:t>Raise Up shall treat missing or non-functioning carbon monoxide detectors as a 24-hour emergency repair. Non-functioning detectors include detectors that need fresh batteries (chirping). </a:t>
          </a:r>
        </a:p>
      </dgm:t>
    </dgm:pt>
    <dgm:pt modelId="{67F64E50-9230-4825-81C1-90C407C0FC04}" type="parTrans" cxnId="{B3D49ED0-CE95-41ED-B8DF-7464C11C1075}">
      <dgm:prSet/>
      <dgm:spPr/>
      <dgm:t>
        <a:bodyPr/>
        <a:lstStyle/>
        <a:p>
          <a:endParaRPr lang="en-US"/>
        </a:p>
      </dgm:t>
    </dgm:pt>
    <dgm:pt modelId="{A93A9380-696A-4ED4-BA69-666645A4E65D}" type="sibTrans" cxnId="{B3D49ED0-CE95-41ED-B8DF-7464C11C1075}">
      <dgm:prSet/>
      <dgm:spPr/>
      <dgm:t>
        <a:bodyPr/>
        <a:lstStyle/>
        <a:p>
          <a:endParaRPr lang="en-US"/>
        </a:p>
      </dgm:t>
    </dgm:pt>
    <dgm:pt modelId="{4F7555B1-8C79-49B2-B06E-ED65491BEF77}">
      <dgm:prSet/>
      <dgm:spPr/>
      <dgm:t>
        <a:bodyPr/>
        <a:lstStyle/>
        <a:p>
          <a:r>
            <a:rPr lang="en-US"/>
            <a:t>Keep in mind if your structure has no fuel burning appliances and/or fireplaces or attached garages then generally carbon monoxide detection is not required.</a:t>
          </a:r>
        </a:p>
      </dgm:t>
    </dgm:pt>
    <dgm:pt modelId="{F2CEBE96-8F45-4277-8F27-0E06EBF823DF}" type="parTrans" cxnId="{E0BE0A96-16EF-4DAE-A2D4-423529D748AE}">
      <dgm:prSet/>
      <dgm:spPr/>
      <dgm:t>
        <a:bodyPr/>
        <a:lstStyle/>
        <a:p>
          <a:endParaRPr lang="en-US"/>
        </a:p>
      </dgm:t>
    </dgm:pt>
    <dgm:pt modelId="{7C79CF16-6CDE-4B05-8543-D33BDF9E6803}" type="sibTrans" cxnId="{E0BE0A96-16EF-4DAE-A2D4-423529D748AE}">
      <dgm:prSet/>
      <dgm:spPr/>
      <dgm:t>
        <a:bodyPr/>
        <a:lstStyle/>
        <a:p>
          <a:endParaRPr lang="en-US"/>
        </a:p>
      </dgm:t>
    </dgm:pt>
    <dgm:pt modelId="{A1FDB259-9C33-4FFA-B474-C4DE6DF1C333}" type="pres">
      <dgm:prSet presAssocID="{897D2ADF-D977-40DB-96AF-E37D16E91A9F}" presName="vert0" presStyleCnt="0">
        <dgm:presLayoutVars>
          <dgm:dir/>
          <dgm:animOne val="branch"/>
          <dgm:animLvl val="lvl"/>
        </dgm:presLayoutVars>
      </dgm:prSet>
      <dgm:spPr/>
    </dgm:pt>
    <dgm:pt modelId="{F0A5312D-2C14-4325-91DB-51BA61DA7DCA}" type="pres">
      <dgm:prSet presAssocID="{34B7E313-F427-4966-AF9D-4EAA78E0B35E}" presName="thickLine" presStyleLbl="alignNode1" presStyleIdx="0" presStyleCnt="3"/>
      <dgm:spPr/>
    </dgm:pt>
    <dgm:pt modelId="{F24436BA-12C7-404F-92AD-8916A59EA1F0}" type="pres">
      <dgm:prSet presAssocID="{34B7E313-F427-4966-AF9D-4EAA78E0B35E}" presName="horz1" presStyleCnt="0"/>
      <dgm:spPr/>
    </dgm:pt>
    <dgm:pt modelId="{1AD1D996-71BA-48F4-A21A-F2BF00640894}" type="pres">
      <dgm:prSet presAssocID="{34B7E313-F427-4966-AF9D-4EAA78E0B35E}" presName="tx1" presStyleLbl="revTx" presStyleIdx="0" presStyleCnt="3"/>
      <dgm:spPr/>
    </dgm:pt>
    <dgm:pt modelId="{78D6A530-90D5-48A2-81FA-F40E1B6C3BD9}" type="pres">
      <dgm:prSet presAssocID="{34B7E313-F427-4966-AF9D-4EAA78E0B35E}" presName="vert1" presStyleCnt="0"/>
      <dgm:spPr/>
    </dgm:pt>
    <dgm:pt modelId="{19773382-F3D1-4E01-831A-AC422E77D5D0}" type="pres">
      <dgm:prSet presAssocID="{09F024CB-F4F9-472F-80CD-44109578468C}" presName="thickLine" presStyleLbl="alignNode1" presStyleIdx="1" presStyleCnt="3"/>
      <dgm:spPr/>
    </dgm:pt>
    <dgm:pt modelId="{4418AA0B-3161-4673-AA7E-E521BE1FD908}" type="pres">
      <dgm:prSet presAssocID="{09F024CB-F4F9-472F-80CD-44109578468C}" presName="horz1" presStyleCnt="0"/>
      <dgm:spPr/>
    </dgm:pt>
    <dgm:pt modelId="{969E95A8-97D4-4036-8937-7282086F17D3}" type="pres">
      <dgm:prSet presAssocID="{09F024CB-F4F9-472F-80CD-44109578468C}" presName="tx1" presStyleLbl="revTx" presStyleIdx="1" presStyleCnt="3"/>
      <dgm:spPr/>
    </dgm:pt>
    <dgm:pt modelId="{BBAA8452-C3B1-45AA-A64E-D365B37E57C6}" type="pres">
      <dgm:prSet presAssocID="{09F024CB-F4F9-472F-80CD-44109578468C}" presName="vert1" presStyleCnt="0"/>
      <dgm:spPr/>
    </dgm:pt>
    <dgm:pt modelId="{2B4D2A79-444F-4B1C-AAB4-1786DA9F8967}" type="pres">
      <dgm:prSet presAssocID="{4F7555B1-8C79-49B2-B06E-ED65491BEF77}" presName="thickLine" presStyleLbl="alignNode1" presStyleIdx="2" presStyleCnt="3"/>
      <dgm:spPr/>
    </dgm:pt>
    <dgm:pt modelId="{39494762-A69B-41D3-B09A-09743BF7DD70}" type="pres">
      <dgm:prSet presAssocID="{4F7555B1-8C79-49B2-B06E-ED65491BEF77}" presName="horz1" presStyleCnt="0"/>
      <dgm:spPr/>
    </dgm:pt>
    <dgm:pt modelId="{751F8D7D-BA35-4067-8DAF-427E004F077F}" type="pres">
      <dgm:prSet presAssocID="{4F7555B1-8C79-49B2-B06E-ED65491BEF77}" presName="tx1" presStyleLbl="revTx" presStyleIdx="2" presStyleCnt="3"/>
      <dgm:spPr/>
    </dgm:pt>
    <dgm:pt modelId="{5B14DB64-C173-45C1-BCC0-FFD57B779D95}" type="pres">
      <dgm:prSet presAssocID="{4F7555B1-8C79-49B2-B06E-ED65491BEF77}" presName="vert1" presStyleCnt="0"/>
      <dgm:spPr/>
    </dgm:pt>
  </dgm:ptLst>
  <dgm:cxnLst>
    <dgm:cxn modelId="{5A5C692F-41B1-4C5E-B5F1-562448506236}" type="presOf" srcId="{4F7555B1-8C79-49B2-B06E-ED65491BEF77}" destId="{751F8D7D-BA35-4067-8DAF-427E004F077F}" srcOrd="0" destOrd="0" presId="urn:microsoft.com/office/officeart/2008/layout/LinedList"/>
    <dgm:cxn modelId="{121C1285-3289-414A-8499-935B9E3E40DD}" srcId="{897D2ADF-D977-40DB-96AF-E37D16E91A9F}" destId="{34B7E313-F427-4966-AF9D-4EAA78E0B35E}" srcOrd="0" destOrd="0" parTransId="{47169408-9BF1-4EC2-AB6D-C90F4DB0C04C}" sibTransId="{8A37968E-616F-4795-8282-327B8B48B1C9}"/>
    <dgm:cxn modelId="{E0BE0A96-16EF-4DAE-A2D4-423529D748AE}" srcId="{897D2ADF-D977-40DB-96AF-E37D16E91A9F}" destId="{4F7555B1-8C79-49B2-B06E-ED65491BEF77}" srcOrd="2" destOrd="0" parTransId="{F2CEBE96-8F45-4277-8F27-0E06EBF823DF}" sibTransId="{7C79CF16-6CDE-4B05-8543-D33BDF9E6803}"/>
    <dgm:cxn modelId="{150A82B5-4602-4A3F-B74D-53F46F3F3997}" type="presOf" srcId="{34B7E313-F427-4966-AF9D-4EAA78E0B35E}" destId="{1AD1D996-71BA-48F4-A21A-F2BF00640894}" srcOrd="0" destOrd="0" presId="urn:microsoft.com/office/officeart/2008/layout/LinedList"/>
    <dgm:cxn modelId="{94234BB8-453A-4C2D-81A7-FD74BC24BE9E}" type="presOf" srcId="{09F024CB-F4F9-472F-80CD-44109578468C}" destId="{969E95A8-97D4-4036-8937-7282086F17D3}" srcOrd="0" destOrd="0" presId="urn:microsoft.com/office/officeart/2008/layout/LinedList"/>
    <dgm:cxn modelId="{B3D49ED0-CE95-41ED-B8DF-7464C11C1075}" srcId="{897D2ADF-D977-40DB-96AF-E37D16E91A9F}" destId="{09F024CB-F4F9-472F-80CD-44109578468C}" srcOrd="1" destOrd="0" parTransId="{67F64E50-9230-4825-81C1-90C407C0FC04}" sibTransId="{A93A9380-696A-4ED4-BA69-666645A4E65D}"/>
    <dgm:cxn modelId="{81EF83D7-6672-4E44-B0C0-B9EE4B41386B}" type="presOf" srcId="{897D2ADF-D977-40DB-96AF-E37D16E91A9F}" destId="{A1FDB259-9C33-4FFA-B474-C4DE6DF1C333}" srcOrd="0" destOrd="0" presId="urn:microsoft.com/office/officeart/2008/layout/LinedList"/>
    <dgm:cxn modelId="{DAAEFA4B-E7A0-47A0-A1F6-966FEFA8ED8B}" type="presParOf" srcId="{A1FDB259-9C33-4FFA-B474-C4DE6DF1C333}" destId="{F0A5312D-2C14-4325-91DB-51BA61DA7DCA}" srcOrd="0" destOrd="0" presId="urn:microsoft.com/office/officeart/2008/layout/LinedList"/>
    <dgm:cxn modelId="{159E5703-FA6E-4B6D-83D5-764F1CFA0AE3}" type="presParOf" srcId="{A1FDB259-9C33-4FFA-B474-C4DE6DF1C333}" destId="{F24436BA-12C7-404F-92AD-8916A59EA1F0}" srcOrd="1" destOrd="0" presId="urn:microsoft.com/office/officeart/2008/layout/LinedList"/>
    <dgm:cxn modelId="{62B8AC1E-9381-401B-8715-EC21066802B9}" type="presParOf" srcId="{F24436BA-12C7-404F-92AD-8916A59EA1F0}" destId="{1AD1D996-71BA-48F4-A21A-F2BF00640894}" srcOrd="0" destOrd="0" presId="urn:microsoft.com/office/officeart/2008/layout/LinedList"/>
    <dgm:cxn modelId="{4B36DC6D-6478-4F1E-8003-E489BD2C95B5}" type="presParOf" srcId="{F24436BA-12C7-404F-92AD-8916A59EA1F0}" destId="{78D6A530-90D5-48A2-81FA-F40E1B6C3BD9}" srcOrd="1" destOrd="0" presId="urn:microsoft.com/office/officeart/2008/layout/LinedList"/>
    <dgm:cxn modelId="{9891FB49-11D9-4D36-8404-148BAD5C3A53}" type="presParOf" srcId="{A1FDB259-9C33-4FFA-B474-C4DE6DF1C333}" destId="{19773382-F3D1-4E01-831A-AC422E77D5D0}" srcOrd="2" destOrd="0" presId="urn:microsoft.com/office/officeart/2008/layout/LinedList"/>
    <dgm:cxn modelId="{024B1D14-4971-4D1F-BE17-0B287D89AB95}" type="presParOf" srcId="{A1FDB259-9C33-4FFA-B474-C4DE6DF1C333}" destId="{4418AA0B-3161-4673-AA7E-E521BE1FD908}" srcOrd="3" destOrd="0" presId="urn:microsoft.com/office/officeart/2008/layout/LinedList"/>
    <dgm:cxn modelId="{7AB5F3CE-EF46-4385-804E-3ABD22B53573}" type="presParOf" srcId="{4418AA0B-3161-4673-AA7E-E521BE1FD908}" destId="{969E95A8-97D4-4036-8937-7282086F17D3}" srcOrd="0" destOrd="0" presId="urn:microsoft.com/office/officeart/2008/layout/LinedList"/>
    <dgm:cxn modelId="{B56A6846-A181-4DB6-9E12-D92C92F86074}" type="presParOf" srcId="{4418AA0B-3161-4673-AA7E-E521BE1FD908}" destId="{BBAA8452-C3B1-45AA-A64E-D365B37E57C6}" srcOrd="1" destOrd="0" presId="urn:microsoft.com/office/officeart/2008/layout/LinedList"/>
    <dgm:cxn modelId="{08AC1B86-A2E4-4428-982A-6B610D44B79C}" type="presParOf" srcId="{A1FDB259-9C33-4FFA-B474-C4DE6DF1C333}" destId="{2B4D2A79-444F-4B1C-AAB4-1786DA9F8967}" srcOrd="4" destOrd="0" presId="urn:microsoft.com/office/officeart/2008/layout/LinedList"/>
    <dgm:cxn modelId="{917996A7-048F-4406-80B9-DFC7D84C455A}" type="presParOf" srcId="{A1FDB259-9C33-4FFA-B474-C4DE6DF1C333}" destId="{39494762-A69B-41D3-B09A-09743BF7DD70}" srcOrd="5" destOrd="0" presId="urn:microsoft.com/office/officeart/2008/layout/LinedList"/>
    <dgm:cxn modelId="{D7A8D06C-227E-4300-87C0-F24944F2130C}" type="presParOf" srcId="{39494762-A69B-41D3-B09A-09743BF7DD70}" destId="{751F8D7D-BA35-4067-8DAF-427E004F077F}" srcOrd="0" destOrd="0" presId="urn:microsoft.com/office/officeart/2008/layout/LinedList"/>
    <dgm:cxn modelId="{F804AE6E-FD92-465E-A0E8-A6E818B5BF66}" type="presParOf" srcId="{39494762-A69B-41D3-B09A-09743BF7DD70}" destId="{5B14DB64-C173-45C1-BCC0-FFD57B779D9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507BC07-8519-4105-9206-699E6D754FBF}" type="doc">
      <dgm:prSet loTypeId="urn:microsoft.com/office/officeart/2016/7/layout/BasicLinearProcessNumbered" loCatId="process" qsTypeId="urn:microsoft.com/office/officeart/2005/8/quickstyle/simple1" qsCatId="simple" csTypeId="urn:microsoft.com/office/officeart/2005/8/colors/colorful2" csCatId="colorful"/>
      <dgm:spPr/>
      <dgm:t>
        <a:bodyPr/>
        <a:lstStyle/>
        <a:p>
          <a:endParaRPr lang="en-US"/>
        </a:p>
      </dgm:t>
    </dgm:pt>
    <dgm:pt modelId="{4BC64B03-8DD2-445D-9EF5-D44EE7FB7856}">
      <dgm:prSet/>
      <dgm:spPr/>
      <dgm:t>
        <a:bodyPr/>
        <a:lstStyle/>
        <a:p>
          <a:r>
            <a:rPr lang="en-US"/>
            <a:t>The landlord and the family will receive the finalized paperwork from the Occupancy Specialist.</a:t>
          </a:r>
        </a:p>
      </dgm:t>
    </dgm:pt>
    <dgm:pt modelId="{49AAC785-70EA-4EDF-A835-F3A6C1ED20D5}" type="parTrans" cxnId="{16E3E17A-0068-4CBF-B8C7-7A390D9AC0A3}">
      <dgm:prSet/>
      <dgm:spPr/>
      <dgm:t>
        <a:bodyPr/>
        <a:lstStyle/>
        <a:p>
          <a:endParaRPr lang="en-US"/>
        </a:p>
      </dgm:t>
    </dgm:pt>
    <dgm:pt modelId="{BA1455CB-BA95-4F8F-86E8-A7DDACF90E52}" type="sibTrans" cxnId="{16E3E17A-0068-4CBF-B8C7-7A390D9AC0A3}">
      <dgm:prSet phldrT="1" phldr="0"/>
      <dgm:spPr/>
      <dgm:t>
        <a:bodyPr/>
        <a:lstStyle/>
        <a:p>
          <a:r>
            <a:rPr lang="en-US"/>
            <a:t>1</a:t>
          </a:r>
        </a:p>
      </dgm:t>
    </dgm:pt>
    <dgm:pt modelId="{EC18B81B-E2D2-48E1-97B5-76C3C951110D}">
      <dgm:prSet/>
      <dgm:spPr/>
      <dgm:t>
        <a:bodyPr/>
        <a:lstStyle/>
        <a:p>
          <a:r>
            <a:rPr lang="en-US"/>
            <a:t>The family or owner must provide a copy of the signed lease, which indicates they have met to </a:t>
          </a:r>
          <a:r>
            <a:rPr lang="en-US" b="1" u="sng"/>
            <a:t>review and sign</a:t>
          </a:r>
          <a:r>
            <a:rPr lang="en-US"/>
            <a:t> prior to their final appointment.</a:t>
          </a:r>
        </a:p>
      </dgm:t>
    </dgm:pt>
    <dgm:pt modelId="{3E36D6A6-A269-4AD5-8EE9-13259795BBDC}" type="parTrans" cxnId="{75BD2DBD-8DDE-4152-834D-E288E0E3506C}">
      <dgm:prSet/>
      <dgm:spPr/>
      <dgm:t>
        <a:bodyPr/>
        <a:lstStyle/>
        <a:p>
          <a:endParaRPr lang="en-US"/>
        </a:p>
      </dgm:t>
    </dgm:pt>
    <dgm:pt modelId="{06A7BC4D-88EF-402B-82E0-DB94C8D0FBAD}" type="sibTrans" cxnId="{75BD2DBD-8DDE-4152-834D-E288E0E3506C}">
      <dgm:prSet phldrT="2" phldr="0"/>
      <dgm:spPr/>
      <dgm:t>
        <a:bodyPr/>
        <a:lstStyle/>
        <a:p>
          <a:r>
            <a:rPr lang="en-US"/>
            <a:t>2</a:t>
          </a:r>
        </a:p>
      </dgm:t>
    </dgm:pt>
    <dgm:pt modelId="{CA8FC888-52BB-4F6B-A299-8B9E08F61A87}">
      <dgm:prSet/>
      <dgm:spPr/>
      <dgm:t>
        <a:bodyPr/>
        <a:lstStyle/>
        <a:p>
          <a:r>
            <a:rPr lang="en-US"/>
            <a:t>The landlord will be sent the Contract to sign and return.  </a:t>
          </a:r>
        </a:p>
      </dgm:t>
    </dgm:pt>
    <dgm:pt modelId="{4E4F18BA-132A-4F82-848F-AF46DC1D3DF4}" type="parTrans" cxnId="{178BFE4A-39F5-4702-9226-DDE940FDB3BC}">
      <dgm:prSet/>
      <dgm:spPr/>
      <dgm:t>
        <a:bodyPr/>
        <a:lstStyle/>
        <a:p>
          <a:endParaRPr lang="en-US"/>
        </a:p>
      </dgm:t>
    </dgm:pt>
    <dgm:pt modelId="{00ACBA6A-B67A-441B-ADD2-919BB5AC9FA2}" type="sibTrans" cxnId="{178BFE4A-39F5-4702-9226-DDE940FDB3BC}">
      <dgm:prSet phldrT="3" phldr="0"/>
      <dgm:spPr/>
      <dgm:t>
        <a:bodyPr/>
        <a:lstStyle/>
        <a:p>
          <a:r>
            <a:rPr lang="en-US"/>
            <a:t>3</a:t>
          </a:r>
        </a:p>
      </dgm:t>
    </dgm:pt>
    <dgm:pt modelId="{9FB93B43-BAFC-4E13-9CDC-53540DC5AF8D}">
      <dgm:prSet/>
      <dgm:spPr/>
      <dgm:t>
        <a:bodyPr/>
        <a:lstStyle/>
        <a:p>
          <a:r>
            <a:rPr lang="en-US"/>
            <a:t>Leases and Contracts MUST BE signed by both the owner and Raise Up within 60 days of the lease effective date!  </a:t>
          </a:r>
        </a:p>
      </dgm:t>
    </dgm:pt>
    <dgm:pt modelId="{FCA19ACA-F05E-4774-A6B7-7B7B79B7ECA2}" type="parTrans" cxnId="{DD6C7213-8353-4ECA-840E-5D809512C52A}">
      <dgm:prSet/>
      <dgm:spPr/>
      <dgm:t>
        <a:bodyPr/>
        <a:lstStyle/>
        <a:p>
          <a:endParaRPr lang="en-US"/>
        </a:p>
      </dgm:t>
    </dgm:pt>
    <dgm:pt modelId="{AD206055-A6EA-40A7-A4C7-4F4DFBA98C70}" type="sibTrans" cxnId="{DD6C7213-8353-4ECA-840E-5D809512C52A}">
      <dgm:prSet phldrT="4" phldr="0"/>
      <dgm:spPr/>
      <dgm:t>
        <a:bodyPr/>
        <a:lstStyle/>
        <a:p>
          <a:r>
            <a:rPr lang="en-US"/>
            <a:t>4</a:t>
          </a:r>
        </a:p>
      </dgm:t>
    </dgm:pt>
    <dgm:pt modelId="{41893FC4-81A7-4BE3-BEC1-468FE402B010}" type="pres">
      <dgm:prSet presAssocID="{3507BC07-8519-4105-9206-699E6D754FBF}" presName="Name0" presStyleCnt="0">
        <dgm:presLayoutVars>
          <dgm:animLvl val="lvl"/>
          <dgm:resizeHandles val="exact"/>
        </dgm:presLayoutVars>
      </dgm:prSet>
      <dgm:spPr/>
    </dgm:pt>
    <dgm:pt modelId="{C36E9065-7A5C-4CE6-A9B5-F6705080151C}" type="pres">
      <dgm:prSet presAssocID="{4BC64B03-8DD2-445D-9EF5-D44EE7FB7856}" presName="compositeNode" presStyleCnt="0">
        <dgm:presLayoutVars>
          <dgm:bulletEnabled val="1"/>
        </dgm:presLayoutVars>
      </dgm:prSet>
      <dgm:spPr/>
    </dgm:pt>
    <dgm:pt modelId="{F1EFCFB7-1041-4374-A8F1-BEE908C0D93F}" type="pres">
      <dgm:prSet presAssocID="{4BC64B03-8DD2-445D-9EF5-D44EE7FB7856}" presName="bgRect" presStyleLbl="bgAccFollowNode1" presStyleIdx="0" presStyleCnt="4"/>
      <dgm:spPr/>
    </dgm:pt>
    <dgm:pt modelId="{B7554683-9852-4581-A2DB-5C275E5C2012}" type="pres">
      <dgm:prSet presAssocID="{BA1455CB-BA95-4F8F-86E8-A7DDACF90E52}" presName="sibTransNodeCircle" presStyleLbl="alignNode1" presStyleIdx="0" presStyleCnt="8">
        <dgm:presLayoutVars>
          <dgm:chMax val="0"/>
          <dgm:bulletEnabled/>
        </dgm:presLayoutVars>
      </dgm:prSet>
      <dgm:spPr/>
    </dgm:pt>
    <dgm:pt modelId="{848372E4-81EA-43A3-8AA8-556A6DEFE73E}" type="pres">
      <dgm:prSet presAssocID="{4BC64B03-8DD2-445D-9EF5-D44EE7FB7856}" presName="bottomLine" presStyleLbl="alignNode1" presStyleIdx="1" presStyleCnt="8">
        <dgm:presLayoutVars/>
      </dgm:prSet>
      <dgm:spPr/>
    </dgm:pt>
    <dgm:pt modelId="{83BD496C-5E06-44C9-8838-0165990D5010}" type="pres">
      <dgm:prSet presAssocID="{4BC64B03-8DD2-445D-9EF5-D44EE7FB7856}" presName="nodeText" presStyleLbl="bgAccFollowNode1" presStyleIdx="0" presStyleCnt="4">
        <dgm:presLayoutVars>
          <dgm:bulletEnabled val="1"/>
        </dgm:presLayoutVars>
      </dgm:prSet>
      <dgm:spPr/>
    </dgm:pt>
    <dgm:pt modelId="{7420DEAF-7A2C-41D8-955C-B9FBC918DF96}" type="pres">
      <dgm:prSet presAssocID="{BA1455CB-BA95-4F8F-86E8-A7DDACF90E52}" presName="sibTrans" presStyleCnt="0"/>
      <dgm:spPr/>
    </dgm:pt>
    <dgm:pt modelId="{69353813-EDCB-4166-8F36-161B7C0A3CCD}" type="pres">
      <dgm:prSet presAssocID="{EC18B81B-E2D2-48E1-97B5-76C3C951110D}" presName="compositeNode" presStyleCnt="0">
        <dgm:presLayoutVars>
          <dgm:bulletEnabled val="1"/>
        </dgm:presLayoutVars>
      </dgm:prSet>
      <dgm:spPr/>
    </dgm:pt>
    <dgm:pt modelId="{91BF1B9A-1D25-41B4-91B6-C8A07249AEDE}" type="pres">
      <dgm:prSet presAssocID="{EC18B81B-E2D2-48E1-97B5-76C3C951110D}" presName="bgRect" presStyleLbl="bgAccFollowNode1" presStyleIdx="1" presStyleCnt="4"/>
      <dgm:spPr/>
    </dgm:pt>
    <dgm:pt modelId="{A090164A-6688-4399-AD6C-F672AE464764}" type="pres">
      <dgm:prSet presAssocID="{06A7BC4D-88EF-402B-82E0-DB94C8D0FBAD}" presName="sibTransNodeCircle" presStyleLbl="alignNode1" presStyleIdx="2" presStyleCnt="8">
        <dgm:presLayoutVars>
          <dgm:chMax val="0"/>
          <dgm:bulletEnabled/>
        </dgm:presLayoutVars>
      </dgm:prSet>
      <dgm:spPr/>
    </dgm:pt>
    <dgm:pt modelId="{0738A34D-AB31-4B06-B930-D6541D2D3F94}" type="pres">
      <dgm:prSet presAssocID="{EC18B81B-E2D2-48E1-97B5-76C3C951110D}" presName="bottomLine" presStyleLbl="alignNode1" presStyleIdx="3" presStyleCnt="8">
        <dgm:presLayoutVars/>
      </dgm:prSet>
      <dgm:spPr/>
    </dgm:pt>
    <dgm:pt modelId="{07FD863E-DCD9-4860-9572-CA38E9C5F56D}" type="pres">
      <dgm:prSet presAssocID="{EC18B81B-E2D2-48E1-97B5-76C3C951110D}" presName="nodeText" presStyleLbl="bgAccFollowNode1" presStyleIdx="1" presStyleCnt="4">
        <dgm:presLayoutVars>
          <dgm:bulletEnabled val="1"/>
        </dgm:presLayoutVars>
      </dgm:prSet>
      <dgm:spPr/>
    </dgm:pt>
    <dgm:pt modelId="{98440CA0-2CC2-478C-9635-8E395C676F26}" type="pres">
      <dgm:prSet presAssocID="{06A7BC4D-88EF-402B-82E0-DB94C8D0FBAD}" presName="sibTrans" presStyleCnt="0"/>
      <dgm:spPr/>
    </dgm:pt>
    <dgm:pt modelId="{7B1E4A6E-8011-4EA9-B64F-E58D78F22EC5}" type="pres">
      <dgm:prSet presAssocID="{CA8FC888-52BB-4F6B-A299-8B9E08F61A87}" presName="compositeNode" presStyleCnt="0">
        <dgm:presLayoutVars>
          <dgm:bulletEnabled val="1"/>
        </dgm:presLayoutVars>
      </dgm:prSet>
      <dgm:spPr/>
    </dgm:pt>
    <dgm:pt modelId="{6AA9EFE4-3C70-4BD6-9BB1-A7FC736AA7AC}" type="pres">
      <dgm:prSet presAssocID="{CA8FC888-52BB-4F6B-A299-8B9E08F61A87}" presName="bgRect" presStyleLbl="bgAccFollowNode1" presStyleIdx="2" presStyleCnt="4"/>
      <dgm:spPr/>
    </dgm:pt>
    <dgm:pt modelId="{DF6D79F7-1DDA-4B32-9654-B61803FDA18D}" type="pres">
      <dgm:prSet presAssocID="{00ACBA6A-B67A-441B-ADD2-919BB5AC9FA2}" presName="sibTransNodeCircle" presStyleLbl="alignNode1" presStyleIdx="4" presStyleCnt="8">
        <dgm:presLayoutVars>
          <dgm:chMax val="0"/>
          <dgm:bulletEnabled/>
        </dgm:presLayoutVars>
      </dgm:prSet>
      <dgm:spPr/>
    </dgm:pt>
    <dgm:pt modelId="{88E4E9F0-AADA-448D-8DD3-B90815B2464D}" type="pres">
      <dgm:prSet presAssocID="{CA8FC888-52BB-4F6B-A299-8B9E08F61A87}" presName="bottomLine" presStyleLbl="alignNode1" presStyleIdx="5" presStyleCnt="8">
        <dgm:presLayoutVars/>
      </dgm:prSet>
      <dgm:spPr/>
    </dgm:pt>
    <dgm:pt modelId="{4EF713A4-58BA-4923-A37F-516D7D641B92}" type="pres">
      <dgm:prSet presAssocID="{CA8FC888-52BB-4F6B-A299-8B9E08F61A87}" presName="nodeText" presStyleLbl="bgAccFollowNode1" presStyleIdx="2" presStyleCnt="4">
        <dgm:presLayoutVars>
          <dgm:bulletEnabled val="1"/>
        </dgm:presLayoutVars>
      </dgm:prSet>
      <dgm:spPr/>
    </dgm:pt>
    <dgm:pt modelId="{6ADD4DF5-6BC9-414A-B60A-358AF3D4464E}" type="pres">
      <dgm:prSet presAssocID="{00ACBA6A-B67A-441B-ADD2-919BB5AC9FA2}" presName="sibTrans" presStyleCnt="0"/>
      <dgm:spPr/>
    </dgm:pt>
    <dgm:pt modelId="{F5AF3C88-8571-4039-B7C3-3B851B6EEF16}" type="pres">
      <dgm:prSet presAssocID="{9FB93B43-BAFC-4E13-9CDC-53540DC5AF8D}" presName="compositeNode" presStyleCnt="0">
        <dgm:presLayoutVars>
          <dgm:bulletEnabled val="1"/>
        </dgm:presLayoutVars>
      </dgm:prSet>
      <dgm:spPr/>
    </dgm:pt>
    <dgm:pt modelId="{6612C073-4FE9-49A4-B48A-95C5640B5238}" type="pres">
      <dgm:prSet presAssocID="{9FB93B43-BAFC-4E13-9CDC-53540DC5AF8D}" presName="bgRect" presStyleLbl="bgAccFollowNode1" presStyleIdx="3" presStyleCnt="4"/>
      <dgm:spPr/>
    </dgm:pt>
    <dgm:pt modelId="{0B977112-CED4-400B-89FA-7C45271ADFCB}" type="pres">
      <dgm:prSet presAssocID="{AD206055-A6EA-40A7-A4C7-4F4DFBA98C70}" presName="sibTransNodeCircle" presStyleLbl="alignNode1" presStyleIdx="6" presStyleCnt="8">
        <dgm:presLayoutVars>
          <dgm:chMax val="0"/>
          <dgm:bulletEnabled/>
        </dgm:presLayoutVars>
      </dgm:prSet>
      <dgm:spPr/>
    </dgm:pt>
    <dgm:pt modelId="{1D4E136A-E126-420C-B479-F66FBF19C979}" type="pres">
      <dgm:prSet presAssocID="{9FB93B43-BAFC-4E13-9CDC-53540DC5AF8D}" presName="bottomLine" presStyleLbl="alignNode1" presStyleIdx="7" presStyleCnt="8">
        <dgm:presLayoutVars/>
      </dgm:prSet>
      <dgm:spPr/>
    </dgm:pt>
    <dgm:pt modelId="{7FCACCE9-9120-4CCB-9C94-72B2994A884E}" type="pres">
      <dgm:prSet presAssocID="{9FB93B43-BAFC-4E13-9CDC-53540DC5AF8D}" presName="nodeText" presStyleLbl="bgAccFollowNode1" presStyleIdx="3" presStyleCnt="4">
        <dgm:presLayoutVars>
          <dgm:bulletEnabled val="1"/>
        </dgm:presLayoutVars>
      </dgm:prSet>
      <dgm:spPr/>
    </dgm:pt>
  </dgm:ptLst>
  <dgm:cxnLst>
    <dgm:cxn modelId="{E5E86D01-D464-469B-A5E2-E9315060F8CC}" type="presOf" srcId="{EC18B81B-E2D2-48E1-97B5-76C3C951110D}" destId="{07FD863E-DCD9-4860-9572-CA38E9C5F56D}" srcOrd="1" destOrd="0" presId="urn:microsoft.com/office/officeart/2016/7/layout/BasicLinearProcessNumbered"/>
    <dgm:cxn modelId="{27486F04-F146-45EC-BACA-E916AE3D1D56}" type="presOf" srcId="{AD206055-A6EA-40A7-A4C7-4F4DFBA98C70}" destId="{0B977112-CED4-400B-89FA-7C45271ADFCB}" srcOrd="0" destOrd="0" presId="urn:microsoft.com/office/officeart/2016/7/layout/BasicLinearProcessNumbered"/>
    <dgm:cxn modelId="{DD6C7213-8353-4ECA-840E-5D809512C52A}" srcId="{3507BC07-8519-4105-9206-699E6D754FBF}" destId="{9FB93B43-BAFC-4E13-9CDC-53540DC5AF8D}" srcOrd="3" destOrd="0" parTransId="{FCA19ACA-F05E-4774-A6B7-7B7B79B7ECA2}" sibTransId="{AD206055-A6EA-40A7-A4C7-4F4DFBA98C70}"/>
    <dgm:cxn modelId="{6B6EB619-DA72-4151-874E-B0A3619086E9}" type="presOf" srcId="{BA1455CB-BA95-4F8F-86E8-A7DDACF90E52}" destId="{B7554683-9852-4581-A2DB-5C275E5C2012}" srcOrd="0" destOrd="0" presId="urn:microsoft.com/office/officeart/2016/7/layout/BasicLinearProcessNumbered"/>
    <dgm:cxn modelId="{18EE1A23-A5BA-4711-90CD-813C37E44A02}" type="presOf" srcId="{9FB93B43-BAFC-4E13-9CDC-53540DC5AF8D}" destId="{6612C073-4FE9-49A4-B48A-95C5640B5238}" srcOrd="0" destOrd="0" presId="urn:microsoft.com/office/officeart/2016/7/layout/BasicLinearProcessNumbered"/>
    <dgm:cxn modelId="{19431D2C-AF41-4380-AE87-A51E81472BE3}" type="presOf" srcId="{9FB93B43-BAFC-4E13-9CDC-53540DC5AF8D}" destId="{7FCACCE9-9120-4CCB-9C94-72B2994A884E}" srcOrd="1" destOrd="0" presId="urn:microsoft.com/office/officeart/2016/7/layout/BasicLinearProcessNumbered"/>
    <dgm:cxn modelId="{F2E99D40-4E6F-4145-977E-5775EB9763B5}" type="presOf" srcId="{CA8FC888-52BB-4F6B-A299-8B9E08F61A87}" destId="{4EF713A4-58BA-4923-A37F-516D7D641B92}" srcOrd="1" destOrd="0" presId="urn:microsoft.com/office/officeart/2016/7/layout/BasicLinearProcessNumbered"/>
    <dgm:cxn modelId="{178BFE4A-39F5-4702-9226-DDE940FDB3BC}" srcId="{3507BC07-8519-4105-9206-699E6D754FBF}" destId="{CA8FC888-52BB-4F6B-A299-8B9E08F61A87}" srcOrd="2" destOrd="0" parTransId="{4E4F18BA-132A-4F82-848F-AF46DC1D3DF4}" sibTransId="{00ACBA6A-B67A-441B-ADD2-919BB5AC9FA2}"/>
    <dgm:cxn modelId="{E24D0E73-598D-470A-A193-BDB7A937CD58}" type="presOf" srcId="{4BC64B03-8DD2-445D-9EF5-D44EE7FB7856}" destId="{83BD496C-5E06-44C9-8838-0165990D5010}" srcOrd="1" destOrd="0" presId="urn:microsoft.com/office/officeart/2016/7/layout/BasicLinearProcessNumbered"/>
    <dgm:cxn modelId="{12FB6E53-7F1A-40EF-B55B-CBE64E3EDCAE}" type="presOf" srcId="{EC18B81B-E2D2-48E1-97B5-76C3C951110D}" destId="{91BF1B9A-1D25-41B4-91B6-C8A07249AEDE}" srcOrd="0" destOrd="0" presId="urn:microsoft.com/office/officeart/2016/7/layout/BasicLinearProcessNumbered"/>
    <dgm:cxn modelId="{16E3E17A-0068-4CBF-B8C7-7A390D9AC0A3}" srcId="{3507BC07-8519-4105-9206-699E6D754FBF}" destId="{4BC64B03-8DD2-445D-9EF5-D44EE7FB7856}" srcOrd="0" destOrd="0" parTransId="{49AAC785-70EA-4EDF-A835-F3A6C1ED20D5}" sibTransId="{BA1455CB-BA95-4F8F-86E8-A7DDACF90E52}"/>
    <dgm:cxn modelId="{799BCBA7-B041-4311-9039-DADFD9B67E3F}" type="presOf" srcId="{CA8FC888-52BB-4F6B-A299-8B9E08F61A87}" destId="{6AA9EFE4-3C70-4BD6-9BB1-A7FC736AA7AC}" srcOrd="0" destOrd="0" presId="urn:microsoft.com/office/officeart/2016/7/layout/BasicLinearProcessNumbered"/>
    <dgm:cxn modelId="{767FDBB0-A54F-4E5A-AAE7-9C2FAE1CBA7A}" type="presOf" srcId="{3507BC07-8519-4105-9206-699E6D754FBF}" destId="{41893FC4-81A7-4BE3-BEC1-468FE402B010}" srcOrd="0" destOrd="0" presId="urn:microsoft.com/office/officeart/2016/7/layout/BasicLinearProcessNumbered"/>
    <dgm:cxn modelId="{75BD2DBD-8DDE-4152-834D-E288E0E3506C}" srcId="{3507BC07-8519-4105-9206-699E6D754FBF}" destId="{EC18B81B-E2D2-48E1-97B5-76C3C951110D}" srcOrd="1" destOrd="0" parTransId="{3E36D6A6-A269-4AD5-8EE9-13259795BBDC}" sibTransId="{06A7BC4D-88EF-402B-82E0-DB94C8D0FBAD}"/>
    <dgm:cxn modelId="{63990DC2-2226-4DEE-AFE7-DA3CB3670485}" type="presOf" srcId="{00ACBA6A-B67A-441B-ADD2-919BB5AC9FA2}" destId="{DF6D79F7-1DDA-4B32-9654-B61803FDA18D}" srcOrd="0" destOrd="0" presId="urn:microsoft.com/office/officeart/2016/7/layout/BasicLinearProcessNumbered"/>
    <dgm:cxn modelId="{856D89CD-2892-49B4-8251-2029712F526B}" type="presOf" srcId="{06A7BC4D-88EF-402B-82E0-DB94C8D0FBAD}" destId="{A090164A-6688-4399-AD6C-F672AE464764}" srcOrd="0" destOrd="0" presId="urn:microsoft.com/office/officeart/2016/7/layout/BasicLinearProcessNumbered"/>
    <dgm:cxn modelId="{96A732DC-2C82-4733-9A28-F7A5249718A5}" type="presOf" srcId="{4BC64B03-8DD2-445D-9EF5-D44EE7FB7856}" destId="{F1EFCFB7-1041-4374-A8F1-BEE908C0D93F}" srcOrd="0" destOrd="0" presId="urn:microsoft.com/office/officeart/2016/7/layout/BasicLinearProcessNumbered"/>
    <dgm:cxn modelId="{0C594EE0-6BC4-4CD1-AF8C-7A5D0F32890F}" type="presParOf" srcId="{41893FC4-81A7-4BE3-BEC1-468FE402B010}" destId="{C36E9065-7A5C-4CE6-A9B5-F6705080151C}" srcOrd="0" destOrd="0" presId="urn:microsoft.com/office/officeart/2016/7/layout/BasicLinearProcessNumbered"/>
    <dgm:cxn modelId="{032A7B2E-534F-456D-8AA1-B0E1F1D999BF}" type="presParOf" srcId="{C36E9065-7A5C-4CE6-A9B5-F6705080151C}" destId="{F1EFCFB7-1041-4374-A8F1-BEE908C0D93F}" srcOrd="0" destOrd="0" presId="urn:microsoft.com/office/officeart/2016/7/layout/BasicLinearProcessNumbered"/>
    <dgm:cxn modelId="{8D1EA24F-A8FE-409E-9E67-09BF23E1D92C}" type="presParOf" srcId="{C36E9065-7A5C-4CE6-A9B5-F6705080151C}" destId="{B7554683-9852-4581-A2DB-5C275E5C2012}" srcOrd="1" destOrd="0" presId="urn:microsoft.com/office/officeart/2016/7/layout/BasicLinearProcessNumbered"/>
    <dgm:cxn modelId="{546DC571-7DA9-4B87-92B4-514F67824B52}" type="presParOf" srcId="{C36E9065-7A5C-4CE6-A9B5-F6705080151C}" destId="{848372E4-81EA-43A3-8AA8-556A6DEFE73E}" srcOrd="2" destOrd="0" presId="urn:microsoft.com/office/officeart/2016/7/layout/BasicLinearProcessNumbered"/>
    <dgm:cxn modelId="{C33DE795-C3C5-4B6C-B028-9EDC977FE0F9}" type="presParOf" srcId="{C36E9065-7A5C-4CE6-A9B5-F6705080151C}" destId="{83BD496C-5E06-44C9-8838-0165990D5010}" srcOrd="3" destOrd="0" presId="urn:microsoft.com/office/officeart/2016/7/layout/BasicLinearProcessNumbered"/>
    <dgm:cxn modelId="{05745147-A87B-4E7A-ADFA-FD79C974F42F}" type="presParOf" srcId="{41893FC4-81A7-4BE3-BEC1-468FE402B010}" destId="{7420DEAF-7A2C-41D8-955C-B9FBC918DF96}" srcOrd="1" destOrd="0" presId="urn:microsoft.com/office/officeart/2016/7/layout/BasicLinearProcessNumbered"/>
    <dgm:cxn modelId="{E7580955-70FD-4850-B08E-47463F004C27}" type="presParOf" srcId="{41893FC4-81A7-4BE3-BEC1-468FE402B010}" destId="{69353813-EDCB-4166-8F36-161B7C0A3CCD}" srcOrd="2" destOrd="0" presId="urn:microsoft.com/office/officeart/2016/7/layout/BasicLinearProcessNumbered"/>
    <dgm:cxn modelId="{82B1BF6F-1F19-41E0-ACD5-3D4D5F52C1E2}" type="presParOf" srcId="{69353813-EDCB-4166-8F36-161B7C0A3CCD}" destId="{91BF1B9A-1D25-41B4-91B6-C8A07249AEDE}" srcOrd="0" destOrd="0" presId="urn:microsoft.com/office/officeart/2016/7/layout/BasicLinearProcessNumbered"/>
    <dgm:cxn modelId="{DF1C3920-000D-4BFD-81B3-AEEFF05B0C04}" type="presParOf" srcId="{69353813-EDCB-4166-8F36-161B7C0A3CCD}" destId="{A090164A-6688-4399-AD6C-F672AE464764}" srcOrd="1" destOrd="0" presId="urn:microsoft.com/office/officeart/2016/7/layout/BasicLinearProcessNumbered"/>
    <dgm:cxn modelId="{8A6902C0-8CC6-4714-93CF-80B43A86812F}" type="presParOf" srcId="{69353813-EDCB-4166-8F36-161B7C0A3CCD}" destId="{0738A34D-AB31-4B06-B930-D6541D2D3F94}" srcOrd="2" destOrd="0" presId="urn:microsoft.com/office/officeart/2016/7/layout/BasicLinearProcessNumbered"/>
    <dgm:cxn modelId="{B1E8993D-1BF9-49B2-9FD7-A1573989CE2A}" type="presParOf" srcId="{69353813-EDCB-4166-8F36-161B7C0A3CCD}" destId="{07FD863E-DCD9-4860-9572-CA38E9C5F56D}" srcOrd="3" destOrd="0" presId="urn:microsoft.com/office/officeart/2016/7/layout/BasicLinearProcessNumbered"/>
    <dgm:cxn modelId="{455EB88B-2FA5-4DB0-BEE9-4FC61669F60C}" type="presParOf" srcId="{41893FC4-81A7-4BE3-BEC1-468FE402B010}" destId="{98440CA0-2CC2-478C-9635-8E395C676F26}" srcOrd="3" destOrd="0" presId="urn:microsoft.com/office/officeart/2016/7/layout/BasicLinearProcessNumbered"/>
    <dgm:cxn modelId="{5CED56EC-85DA-42B8-B07A-92866C0EBD09}" type="presParOf" srcId="{41893FC4-81A7-4BE3-BEC1-468FE402B010}" destId="{7B1E4A6E-8011-4EA9-B64F-E58D78F22EC5}" srcOrd="4" destOrd="0" presId="urn:microsoft.com/office/officeart/2016/7/layout/BasicLinearProcessNumbered"/>
    <dgm:cxn modelId="{8567447A-4E2A-464A-9B22-0F0C44C04AB9}" type="presParOf" srcId="{7B1E4A6E-8011-4EA9-B64F-E58D78F22EC5}" destId="{6AA9EFE4-3C70-4BD6-9BB1-A7FC736AA7AC}" srcOrd="0" destOrd="0" presId="urn:microsoft.com/office/officeart/2016/7/layout/BasicLinearProcessNumbered"/>
    <dgm:cxn modelId="{0819671C-600B-4BC4-AAE6-BB26108302A5}" type="presParOf" srcId="{7B1E4A6E-8011-4EA9-B64F-E58D78F22EC5}" destId="{DF6D79F7-1DDA-4B32-9654-B61803FDA18D}" srcOrd="1" destOrd="0" presId="urn:microsoft.com/office/officeart/2016/7/layout/BasicLinearProcessNumbered"/>
    <dgm:cxn modelId="{AB9757CD-9D40-4C72-8715-2E6401717178}" type="presParOf" srcId="{7B1E4A6E-8011-4EA9-B64F-E58D78F22EC5}" destId="{88E4E9F0-AADA-448D-8DD3-B90815B2464D}" srcOrd="2" destOrd="0" presId="urn:microsoft.com/office/officeart/2016/7/layout/BasicLinearProcessNumbered"/>
    <dgm:cxn modelId="{0DB74E4B-DB27-4573-8515-43EBA6594A42}" type="presParOf" srcId="{7B1E4A6E-8011-4EA9-B64F-E58D78F22EC5}" destId="{4EF713A4-58BA-4923-A37F-516D7D641B92}" srcOrd="3" destOrd="0" presId="urn:microsoft.com/office/officeart/2016/7/layout/BasicLinearProcessNumbered"/>
    <dgm:cxn modelId="{60A8D07D-C0AC-458A-9234-DB2D0A6A84E7}" type="presParOf" srcId="{41893FC4-81A7-4BE3-BEC1-468FE402B010}" destId="{6ADD4DF5-6BC9-414A-B60A-358AF3D4464E}" srcOrd="5" destOrd="0" presId="urn:microsoft.com/office/officeart/2016/7/layout/BasicLinearProcessNumbered"/>
    <dgm:cxn modelId="{8E283A8C-E719-4D67-8772-05A6D93E5D48}" type="presParOf" srcId="{41893FC4-81A7-4BE3-BEC1-468FE402B010}" destId="{F5AF3C88-8571-4039-B7C3-3B851B6EEF16}" srcOrd="6" destOrd="0" presId="urn:microsoft.com/office/officeart/2016/7/layout/BasicLinearProcessNumbered"/>
    <dgm:cxn modelId="{BF1BE2DD-813B-4766-8668-86DD5A227BA3}" type="presParOf" srcId="{F5AF3C88-8571-4039-B7C3-3B851B6EEF16}" destId="{6612C073-4FE9-49A4-B48A-95C5640B5238}" srcOrd="0" destOrd="0" presId="urn:microsoft.com/office/officeart/2016/7/layout/BasicLinearProcessNumbered"/>
    <dgm:cxn modelId="{E4535819-0078-4B8C-9613-1941D3AEB7F3}" type="presParOf" srcId="{F5AF3C88-8571-4039-B7C3-3B851B6EEF16}" destId="{0B977112-CED4-400B-89FA-7C45271ADFCB}" srcOrd="1" destOrd="0" presId="urn:microsoft.com/office/officeart/2016/7/layout/BasicLinearProcessNumbered"/>
    <dgm:cxn modelId="{30297E64-E542-4E14-B69D-C2C50BA4A2D0}" type="presParOf" srcId="{F5AF3C88-8571-4039-B7C3-3B851B6EEF16}" destId="{1D4E136A-E126-420C-B479-F66FBF19C979}" srcOrd="2" destOrd="0" presId="urn:microsoft.com/office/officeart/2016/7/layout/BasicLinearProcessNumbered"/>
    <dgm:cxn modelId="{2FFCC8AA-3EEF-480D-BA07-B19BF879F3D2}" type="presParOf" srcId="{F5AF3C88-8571-4039-B7C3-3B851B6EEF16}" destId="{7FCACCE9-9120-4CCB-9C94-72B2994A884E}"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8D048DB-F2B0-4F87-AD48-43F0B9E75466}"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FEE5A25-793E-4C43-99D1-7A45399E723F}">
      <dgm:prSet/>
      <dgm:spPr/>
      <dgm:t>
        <a:bodyPr/>
        <a:lstStyle/>
        <a:p>
          <a:r>
            <a:rPr lang="en-US"/>
            <a:t>The extension may be granted for a period of time considered reasonable for completion, usually 2 weeks but no more than 30 days beyond the original due date.  At the end of that time, at the HA's discretion, if the work is not completed or substantially completed, the HA will begin the abatement.</a:t>
          </a:r>
        </a:p>
      </dgm:t>
    </dgm:pt>
    <dgm:pt modelId="{C909916F-EA98-4042-966C-8CBAD83351DB}" type="parTrans" cxnId="{E8A7084C-4F51-4831-9050-0211F2252A36}">
      <dgm:prSet/>
      <dgm:spPr/>
      <dgm:t>
        <a:bodyPr/>
        <a:lstStyle/>
        <a:p>
          <a:endParaRPr lang="en-US"/>
        </a:p>
      </dgm:t>
    </dgm:pt>
    <dgm:pt modelId="{A95362CD-D596-481A-AB82-A51DA812E0B2}" type="sibTrans" cxnId="{E8A7084C-4F51-4831-9050-0211F2252A36}">
      <dgm:prSet/>
      <dgm:spPr/>
      <dgm:t>
        <a:bodyPr/>
        <a:lstStyle/>
        <a:p>
          <a:endParaRPr lang="en-US"/>
        </a:p>
      </dgm:t>
    </dgm:pt>
    <dgm:pt modelId="{D3F464B6-A26E-4C90-BCC6-910B913BA344}">
      <dgm:prSet/>
      <dgm:spPr/>
      <dgm:t>
        <a:bodyPr/>
        <a:lstStyle/>
        <a:p>
          <a:r>
            <a:rPr lang="en-US"/>
            <a:t>The HA may grant an extension for exterior scraping and painting during winter months or to work with contractors schedules providing there is no hazard existing for family.</a:t>
          </a:r>
        </a:p>
      </dgm:t>
    </dgm:pt>
    <dgm:pt modelId="{EEDF89C2-B234-4D42-A752-A3092D8625D4}" type="parTrans" cxnId="{27FEFE0F-7756-4564-A45D-744D37FBA7FE}">
      <dgm:prSet/>
      <dgm:spPr/>
      <dgm:t>
        <a:bodyPr/>
        <a:lstStyle/>
        <a:p>
          <a:endParaRPr lang="en-US"/>
        </a:p>
      </dgm:t>
    </dgm:pt>
    <dgm:pt modelId="{C5D6EEF3-43E1-4F25-B65B-B6D0A669F0F8}" type="sibTrans" cxnId="{27FEFE0F-7756-4564-A45D-744D37FBA7FE}">
      <dgm:prSet/>
      <dgm:spPr/>
      <dgm:t>
        <a:bodyPr/>
        <a:lstStyle/>
        <a:p>
          <a:endParaRPr lang="en-US"/>
        </a:p>
      </dgm:t>
    </dgm:pt>
    <dgm:pt modelId="{9BB8996B-7A3F-463D-89B5-F0FF52E3513A}">
      <dgm:prSet/>
      <dgm:spPr/>
      <dgm:t>
        <a:bodyPr/>
        <a:lstStyle/>
        <a:p>
          <a:r>
            <a:rPr lang="en-US"/>
            <a:t>Extension requests must be submitted in writing.</a:t>
          </a:r>
        </a:p>
      </dgm:t>
    </dgm:pt>
    <dgm:pt modelId="{303A1903-5400-43D3-8272-83E0E57B263E}" type="parTrans" cxnId="{D6EE75E7-3516-4BB5-AEFF-6C38FDAA6699}">
      <dgm:prSet/>
      <dgm:spPr/>
      <dgm:t>
        <a:bodyPr/>
        <a:lstStyle/>
        <a:p>
          <a:endParaRPr lang="en-US"/>
        </a:p>
      </dgm:t>
    </dgm:pt>
    <dgm:pt modelId="{38925AC5-88F2-45E1-B9F3-E850BDF1C822}" type="sibTrans" cxnId="{D6EE75E7-3516-4BB5-AEFF-6C38FDAA6699}">
      <dgm:prSet/>
      <dgm:spPr/>
      <dgm:t>
        <a:bodyPr/>
        <a:lstStyle/>
        <a:p>
          <a:endParaRPr lang="en-US"/>
        </a:p>
      </dgm:t>
    </dgm:pt>
    <dgm:pt modelId="{DBC0007F-EAE3-4B00-BF62-1037C70F18E1}" type="pres">
      <dgm:prSet presAssocID="{D8D048DB-F2B0-4F87-AD48-43F0B9E75466}" presName="linear" presStyleCnt="0">
        <dgm:presLayoutVars>
          <dgm:animLvl val="lvl"/>
          <dgm:resizeHandles val="exact"/>
        </dgm:presLayoutVars>
      </dgm:prSet>
      <dgm:spPr/>
    </dgm:pt>
    <dgm:pt modelId="{4E79B5AF-3027-441A-8F3D-9492D15B8351}" type="pres">
      <dgm:prSet presAssocID="{4FEE5A25-793E-4C43-99D1-7A45399E723F}" presName="parentText" presStyleLbl="node1" presStyleIdx="0" presStyleCnt="3">
        <dgm:presLayoutVars>
          <dgm:chMax val="0"/>
          <dgm:bulletEnabled val="1"/>
        </dgm:presLayoutVars>
      </dgm:prSet>
      <dgm:spPr/>
    </dgm:pt>
    <dgm:pt modelId="{1D2E7C95-A648-4E0F-857C-25092C9984AD}" type="pres">
      <dgm:prSet presAssocID="{A95362CD-D596-481A-AB82-A51DA812E0B2}" presName="spacer" presStyleCnt="0"/>
      <dgm:spPr/>
    </dgm:pt>
    <dgm:pt modelId="{F2CE2DFB-39F6-4E95-874B-5469FD8F1F6B}" type="pres">
      <dgm:prSet presAssocID="{D3F464B6-A26E-4C90-BCC6-910B913BA344}" presName="parentText" presStyleLbl="node1" presStyleIdx="1" presStyleCnt="3">
        <dgm:presLayoutVars>
          <dgm:chMax val="0"/>
          <dgm:bulletEnabled val="1"/>
        </dgm:presLayoutVars>
      </dgm:prSet>
      <dgm:spPr/>
    </dgm:pt>
    <dgm:pt modelId="{CC9D7D1D-E3C4-455A-B59F-F2CA257AC7EB}" type="pres">
      <dgm:prSet presAssocID="{C5D6EEF3-43E1-4F25-B65B-B6D0A669F0F8}" presName="spacer" presStyleCnt="0"/>
      <dgm:spPr/>
    </dgm:pt>
    <dgm:pt modelId="{33402436-96B0-4920-8AE6-27396413852C}" type="pres">
      <dgm:prSet presAssocID="{9BB8996B-7A3F-463D-89B5-F0FF52E3513A}" presName="parentText" presStyleLbl="node1" presStyleIdx="2" presStyleCnt="3">
        <dgm:presLayoutVars>
          <dgm:chMax val="0"/>
          <dgm:bulletEnabled val="1"/>
        </dgm:presLayoutVars>
      </dgm:prSet>
      <dgm:spPr/>
    </dgm:pt>
  </dgm:ptLst>
  <dgm:cxnLst>
    <dgm:cxn modelId="{27FEFE0F-7756-4564-A45D-744D37FBA7FE}" srcId="{D8D048DB-F2B0-4F87-AD48-43F0B9E75466}" destId="{D3F464B6-A26E-4C90-BCC6-910B913BA344}" srcOrd="1" destOrd="0" parTransId="{EEDF89C2-B234-4D42-A752-A3092D8625D4}" sibTransId="{C5D6EEF3-43E1-4F25-B65B-B6D0A669F0F8}"/>
    <dgm:cxn modelId="{45200A1E-8248-421B-B77A-2645F4DF8EC7}" type="presOf" srcId="{4FEE5A25-793E-4C43-99D1-7A45399E723F}" destId="{4E79B5AF-3027-441A-8F3D-9492D15B8351}" srcOrd="0" destOrd="0" presId="urn:microsoft.com/office/officeart/2005/8/layout/vList2"/>
    <dgm:cxn modelId="{2E25231E-1499-4B1A-B117-C5E532542EFD}" type="presOf" srcId="{9BB8996B-7A3F-463D-89B5-F0FF52E3513A}" destId="{33402436-96B0-4920-8AE6-27396413852C}" srcOrd="0" destOrd="0" presId="urn:microsoft.com/office/officeart/2005/8/layout/vList2"/>
    <dgm:cxn modelId="{2FD37F61-3E30-4C20-9415-E1F3C8D9D874}" type="presOf" srcId="{D3F464B6-A26E-4C90-BCC6-910B913BA344}" destId="{F2CE2DFB-39F6-4E95-874B-5469FD8F1F6B}" srcOrd="0" destOrd="0" presId="urn:microsoft.com/office/officeart/2005/8/layout/vList2"/>
    <dgm:cxn modelId="{6E17B36B-EA7E-42ED-B1AB-DB3F174B45E5}" type="presOf" srcId="{D8D048DB-F2B0-4F87-AD48-43F0B9E75466}" destId="{DBC0007F-EAE3-4B00-BF62-1037C70F18E1}" srcOrd="0" destOrd="0" presId="urn:microsoft.com/office/officeart/2005/8/layout/vList2"/>
    <dgm:cxn modelId="{E8A7084C-4F51-4831-9050-0211F2252A36}" srcId="{D8D048DB-F2B0-4F87-AD48-43F0B9E75466}" destId="{4FEE5A25-793E-4C43-99D1-7A45399E723F}" srcOrd="0" destOrd="0" parTransId="{C909916F-EA98-4042-966C-8CBAD83351DB}" sibTransId="{A95362CD-D596-481A-AB82-A51DA812E0B2}"/>
    <dgm:cxn modelId="{D6EE75E7-3516-4BB5-AEFF-6C38FDAA6699}" srcId="{D8D048DB-F2B0-4F87-AD48-43F0B9E75466}" destId="{9BB8996B-7A3F-463D-89B5-F0FF52E3513A}" srcOrd="2" destOrd="0" parTransId="{303A1903-5400-43D3-8272-83E0E57B263E}" sibTransId="{38925AC5-88F2-45E1-B9F3-E850BDF1C822}"/>
    <dgm:cxn modelId="{2649A2C0-15C1-48F6-9D4D-CA4A63EA43A7}" type="presParOf" srcId="{DBC0007F-EAE3-4B00-BF62-1037C70F18E1}" destId="{4E79B5AF-3027-441A-8F3D-9492D15B8351}" srcOrd="0" destOrd="0" presId="urn:microsoft.com/office/officeart/2005/8/layout/vList2"/>
    <dgm:cxn modelId="{9A3D8C18-E7A2-478D-B249-48A14083A569}" type="presParOf" srcId="{DBC0007F-EAE3-4B00-BF62-1037C70F18E1}" destId="{1D2E7C95-A648-4E0F-857C-25092C9984AD}" srcOrd="1" destOrd="0" presId="urn:microsoft.com/office/officeart/2005/8/layout/vList2"/>
    <dgm:cxn modelId="{EE5D8F7B-FAD6-4960-B724-31F077E271C5}" type="presParOf" srcId="{DBC0007F-EAE3-4B00-BF62-1037C70F18E1}" destId="{F2CE2DFB-39F6-4E95-874B-5469FD8F1F6B}" srcOrd="2" destOrd="0" presId="urn:microsoft.com/office/officeart/2005/8/layout/vList2"/>
    <dgm:cxn modelId="{4967134D-34CD-4A26-A383-8CD27D3988C6}" type="presParOf" srcId="{DBC0007F-EAE3-4B00-BF62-1037C70F18E1}" destId="{CC9D7D1D-E3C4-455A-B59F-F2CA257AC7EB}" srcOrd="3" destOrd="0" presId="urn:microsoft.com/office/officeart/2005/8/layout/vList2"/>
    <dgm:cxn modelId="{831152DD-EE1B-47D9-87AF-C09F1664129F}" type="presParOf" srcId="{DBC0007F-EAE3-4B00-BF62-1037C70F18E1}" destId="{33402436-96B0-4920-8AE6-27396413852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55EE6771-A50B-43EC-8169-5CF459962F3A}"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8A6D12AD-EB94-48AD-AE07-C6B0BA94EB8B}">
      <dgm:prSet/>
      <dgm:spPr/>
      <dgm:t>
        <a:bodyPr/>
        <a:lstStyle/>
        <a:p>
          <a:r>
            <a:rPr lang="en-US"/>
            <a:t>If a family wants to move </a:t>
          </a:r>
          <a:r>
            <a:rPr lang="en-US" b="1"/>
            <a:t>AFTER</a:t>
          </a:r>
          <a:r>
            <a:rPr lang="en-US"/>
            <a:t> the first year of their lease </a:t>
          </a:r>
          <a:r>
            <a:rPr lang="en-US" b="1"/>
            <a:t>AND</a:t>
          </a:r>
          <a:r>
            <a:rPr lang="en-US"/>
            <a:t> 30+ days from the date they are giving notice, the family must provide their landlord and Raise Up with a Notice Of Intent To Vacate.  This is a written notice in accordance with the terms of the lease....30 days , 60 days, etc.  The landlord does not have to sign this notice.</a:t>
          </a:r>
        </a:p>
      </dgm:t>
    </dgm:pt>
    <dgm:pt modelId="{724A78CE-E37C-4679-A6DA-901C763005AF}" type="parTrans" cxnId="{5DC185D1-D6CC-47ED-AF77-659476657E5D}">
      <dgm:prSet/>
      <dgm:spPr/>
      <dgm:t>
        <a:bodyPr/>
        <a:lstStyle/>
        <a:p>
          <a:endParaRPr lang="en-US"/>
        </a:p>
      </dgm:t>
    </dgm:pt>
    <dgm:pt modelId="{F1AF0404-7A62-4420-A3C5-6C3DAB668219}" type="sibTrans" cxnId="{5DC185D1-D6CC-47ED-AF77-659476657E5D}">
      <dgm:prSet/>
      <dgm:spPr/>
      <dgm:t>
        <a:bodyPr/>
        <a:lstStyle/>
        <a:p>
          <a:endParaRPr lang="en-US"/>
        </a:p>
      </dgm:t>
    </dgm:pt>
    <dgm:pt modelId="{31263C30-7793-42BC-A000-D30BAA5F94E4}">
      <dgm:prSet/>
      <dgm:spPr/>
      <dgm:t>
        <a:bodyPr/>
        <a:lstStyle/>
        <a:p>
          <a:r>
            <a:rPr lang="en-US"/>
            <a:t>If the family wants to move </a:t>
          </a:r>
          <a:r>
            <a:rPr lang="en-US" b="1"/>
            <a:t>DURING</a:t>
          </a:r>
          <a:r>
            <a:rPr lang="en-US"/>
            <a:t> the first year of their lease </a:t>
          </a:r>
          <a:r>
            <a:rPr lang="en-US" b="1"/>
            <a:t>OR</a:t>
          </a:r>
          <a:r>
            <a:rPr lang="en-US"/>
            <a:t> less than the required 30 (or more, depending upon the terms of the lease) days from the date they are giving notice, the family must get their landlord’s written permission to do so.  The family must pick up an Agreement of Intent To Vacate Form from the Raise Up office and take that to their landlord.  Both the tenant and landlord will sign this form indicating they are in agreement that the client is going to move.  Note that as the landlord you are not required to sign this form should your tenant provide you with a copy.  It is solely at your discretion on whether or not you choose to release your tenant outside of the terms of your lease.  By signing the Agreement Of Intent To Vacate you are agreeing to release the family to move to another unit.  It is your prerogative to deny this request.</a:t>
          </a:r>
        </a:p>
      </dgm:t>
    </dgm:pt>
    <dgm:pt modelId="{0FB7A5A5-E61B-4C98-8311-E247AD523712}" type="parTrans" cxnId="{E5E08ED9-FE9C-4E0D-ACC7-504C49A1FA9F}">
      <dgm:prSet/>
      <dgm:spPr/>
      <dgm:t>
        <a:bodyPr/>
        <a:lstStyle/>
        <a:p>
          <a:endParaRPr lang="en-US"/>
        </a:p>
      </dgm:t>
    </dgm:pt>
    <dgm:pt modelId="{CE97446E-5FD8-437B-83F4-EA2612BFB0F1}" type="sibTrans" cxnId="{E5E08ED9-FE9C-4E0D-ACC7-504C49A1FA9F}">
      <dgm:prSet/>
      <dgm:spPr/>
      <dgm:t>
        <a:bodyPr/>
        <a:lstStyle/>
        <a:p>
          <a:endParaRPr lang="en-US"/>
        </a:p>
      </dgm:t>
    </dgm:pt>
    <dgm:pt modelId="{8E22358C-C93D-4518-A334-87D6019960C1}" type="pres">
      <dgm:prSet presAssocID="{55EE6771-A50B-43EC-8169-5CF459962F3A}" presName="hierChild1" presStyleCnt="0">
        <dgm:presLayoutVars>
          <dgm:chPref val="1"/>
          <dgm:dir/>
          <dgm:animOne val="branch"/>
          <dgm:animLvl val="lvl"/>
          <dgm:resizeHandles/>
        </dgm:presLayoutVars>
      </dgm:prSet>
      <dgm:spPr/>
    </dgm:pt>
    <dgm:pt modelId="{F4E2C262-69DA-4C71-918C-46403606FA54}" type="pres">
      <dgm:prSet presAssocID="{8A6D12AD-EB94-48AD-AE07-C6B0BA94EB8B}" presName="hierRoot1" presStyleCnt="0"/>
      <dgm:spPr/>
    </dgm:pt>
    <dgm:pt modelId="{733F70F3-2B80-4D39-A0E0-B03BEA185652}" type="pres">
      <dgm:prSet presAssocID="{8A6D12AD-EB94-48AD-AE07-C6B0BA94EB8B}" presName="composite" presStyleCnt="0"/>
      <dgm:spPr/>
    </dgm:pt>
    <dgm:pt modelId="{FAE3A61E-257C-4E04-B144-78B04526C9E0}" type="pres">
      <dgm:prSet presAssocID="{8A6D12AD-EB94-48AD-AE07-C6B0BA94EB8B}" presName="background" presStyleLbl="node0" presStyleIdx="0" presStyleCnt="2"/>
      <dgm:spPr/>
    </dgm:pt>
    <dgm:pt modelId="{66BB61AE-4521-412E-B6E4-B34E58D13341}" type="pres">
      <dgm:prSet presAssocID="{8A6D12AD-EB94-48AD-AE07-C6B0BA94EB8B}" presName="text" presStyleLbl="fgAcc0" presStyleIdx="0" presStyleCnt="2">
        <dgm:presLayoutVars>
          <dgm:chPref val="3"/>
        </dgm:presLayoutVars>
      </dgm:prSet>
      <dgm:spPr/>
    </dgm:pt>
    <dgm:pt modelId="{E403D564-7C93-46CD-AA63-E25095B6B969}" type="pres">
      <dgm:prSet presAssocID="{8A6D12AD-EB94-48AD-AE07-C6B0BA94EB8B}" presName="hierChild2" presStyleCnt="0"/>
      <dgm:spPr/>
    </dgm:pt>
    <dgm:pt modelId="{718BA487-4A83-4A6D-BE66-CC433FA26088}" type="pres">
      <dgm:prSet presAssocID="{31263C30-7793-42BC-A000-D30BAA5F94E4}" presName="hierRoot1" presStyleCnt="0"/>
      <dgm:spPr/>
    </dgm:pt>
    <dgm:pt modelId="{26EEEFD9-4BA4-4807-953C-4DD843F3F85B}" type="pres">
      <dgm:prSet presAssocID="{31263C30-7793-42BC-A000-D30BAA5F94E4}" presName="composite" presStyleCnt="0"/>
      <dgm:spPr/>
    </dgm:pt>
    <dgm:pt modelId="{24156F86-A3AE-4761-B5F6-E9C138793F23}" type="pres">
      <dgm:prSet presAssocID="{31263C30-7793-42BC-A000-D30BAA5F94E4}" presName="background" presStyleLbl="node0" presStyleIdx="1" presStyleCnt="2"/>
      <dgm:spPr/>
    </dgm:pt>
    <dgm:pt modelId="{F4B5052C-7F63-4875-86C1-DA5A3F3FD462}" type="pres">
      <dgm:prSet presAssocID="{31263C30-7793-42BC-A000-D30BAA5F94E4}" presName="text" presStyleLbl="fgAcc0" presStyleIdx="1" presStyleCnt="2">
        <dgm:presLayoutVars>
          <dgm:chPref val="3"/>
        </dgm:presLayoutVars>
      </dgm:prSet>
      <dgm:spPr/>
    </dgm:pt>
    <dgm:pt modelId="{D96A0523-014F-46C0-9BE1-42708B512F18}" type="pres">
      <dgm:prSet presAssocID="{31263C30-7793-42BC-A000-D30BAA5F94E4}" presName="hierChild2" presStyleCnt="0"/>
      <dgm:spPr/>
    </dgm:pt>
  </dgm:ptLst>
  <dgm:cxnLst>
    <dgm:cxn modelId="{D80C136E-19F2-4E4C-859B-A70A8D3D598E}" type="presOf" srcId="{31263C30-7793-42BC-A000-D30BAA5F94E4}" destId="{F4B5052C-7F63-4875-86C1-DA5A3F3FD462}" srcOrd="0" destOrd="0" presId="urn:microsoft.com/office/officeart/2005/8/layout/hierarchy1"/>
    <dgm:cxn modelId="{68AF0E74-FE2E-4A23-91D6-8CA9A24F84CD}" type="presOf" srcId="{8A6D12AD-EB94-48AD-AE07-C6B0BA94EB8B}" destId="{66BB61AE-4521-412E-B6E4-B34E58D13341}" srcOrd="0" destOrd="0" presId="urn:microsoft.com/office/officeart/2005/8/layout/hierarchy1"/>
    <dgm:cxn modelId="{D5D4EDBE-3A60-4D43-AC27-372259CDED65}" type="presOf" srcId="{55EE6771-A50B-43EC-8169-5CF459962F3A}" destId="{8E22358C-C93D-4518-A334-87D6019960C1}" srcOrd="0" destOrd="0" presId="urn:microsoft.com/office/officeart/2005/8/layout/hierarchy1"/>
    <dgm:cxn modelId="{5DC185D1-D6CC-47ED-AF77-659476657E5D}" srcId="{55EE6771-A50B-43EC-8169-5CF459962F3A}" destId="{8A6D12AD-EB94-48AD-AE07-C6B0BA94EB8B}" srcOrd="0" destOrd="0" parTransId="{724A78CE-E37C-4679-A6DA-901C763005AF}" sibTransId="{F1AF0404-7A62-4420-A3C5-6C3DAB668219}"/>
    <dgm:cxn modelId="{E5E08ED9-FE9C-4E0D-ACC7-504C49A1FA9F}" srcId="{55EE6771-A50B-43EC-8169-5CF459962F3A}" destId="{31263C30-7793-42BC-A000-D30BAA5F94E4}" srcOrd="1" destOrd="0" parTransId="{0FB7A5A5-E61B-4C98-8311-E247AD523712}" sibTransId="{CE97446E-5FD8-437B-83F4-EA2612BFB0F1}"/>
    <dgm:cxn modelId="{E9A1BFD0-C82E-4374-B8DE-F87415E11768}" type="presParOf" srcId="{8E22358C-C93D-4518-A334-87D6019960C1}" destId="{F4E2C262-69DA-4C71-918C-46403606FA54}" srcOrd="0" destOrd="0" presId="urn:microsoft.com/office/officeart/2005/8/layout/hierarchy1"/>
    <dgm:cxn modelId="{F568C9B6-1C46-4446-9A3A-93608D544F7D}" type="presParOf" srcId="{F4E2C262-69DA-4C71-918C-46403606FA54}" destId="{733F70F3-2B80-4D39-A0E0-B03BEA185652}" srcOrd="0" destOrd="0" presId="urn:microsoft.com/office/officeart/2005/8/layout/hierarchy1"/>
    <dgm:cxn modelId="{B3B48352-4E54-4856-B7EC-3FF611CD0074}" type="presParOf" srcId="{733F70F3-2B80-4D39-A0E0-B03BEA185652}" destId="{FAE3A61E-257C-4E04-B144-78B04526C9E0}" srcOrd="0" destOrd="0" presId="urn:microsoft.com/office/officeart/2005/8/layout/hierarchy1"/>
    <dgm:cxn modelId="{4E31497D-4C4E-4D1D-8D69-53455DBE4C44}" type="presParOf" srcId="{733F70F3-2B80-4D39-A0E0-B03BEA185652}" destId="{66BB61AE-4521-412E-B6E4-B34E58D13341}" srcOrd="1" destOrd="0" presId="urn:microsoft.com/office/officeart/2005/8/layout/hierarchy1"/>
    <dgm:cxn modelId="{44CFB1CD-A3CC-4E38-B94C-57BFC9FE53AB}" type="presParOf" srcId="{F4E2C262-69DA-4C71-918C-46403606FA54}" destId="{E403D564-7C93-46CD-AA63-E25095B6B969}" srcOrd="1" destOrd="0" presId="urn:microsoft.com/office/officeart/2005/8/layout/hierarchy1"/>
    <dgm:cxn modelId="{0B50B517-22D0-4F8A-B249-28D7584C987F}" type="presParOf" srcId="{8E22358C-C93D-4518-A334-87D6019960C1}" destId="{718BA487-4A83-4A6D-BE66-CC433FA26088}" srcOrd="1" destOrd="0" presId="urn:microsoft.com/office/officeart/2005/8/layout/hierarchy1"/>
    <dgm:cxn modelId="{A2AB73A5-9A73-4754-AECD-10C189D03967}" type="presParOf" srcId="{718BA487-4A83-4A6D-BE66-CC433FA26088}" destId="{26EEEFD9-4BA4-4807-953C-4DD843F3F85B}" srcOrd="0" destOrd="0" presId="urn:microsoft.com/office/officeart/2005/8/layout/hierarchy1"/>
    <dgm:cxn modelId="{C8940CD9-3770-42A8-88DC-2129E87D4965}" type="presParOf" srcId="{26EEEFD9-4BA4-4807-953C-4DD843F3F85B}" destId="{24156F86-A3AE-4761-B5F6-E9C138793F23}" srcOrd="0" destOrd="0" presId="urn:microsoft.com/office/officeart/2005/8/layout/hierarchy1"/>
    <dgm:cxn modelId="{90694BC9-2F39-4822-9A80-FB5E903BB83F}" type="presParOf" srcId="{26EEEFD9-4BA4-4807-953C-4DD843F3F85B}" destId="{F4B5052C-7F63-4875-86C1-DA5A3F3FD462}" srcOrd="1" destOrd="0" presId="urn:microsoft.com/office/officeart/2005/8/layout/hierarchy1"/>
    <dgm:cxn modelId="{49753B24-87CF-4BED-A242-FD7C7B5BF0DE}" type="presParOf" srcId="{718BA487-4A83-4A6D-BE66-CC433FA26088}" destId="{D96A0523-014F-46C0-9BE1-42708B512F1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8A179A-3983-488D-AB7E-FBE8DD8DF45C}"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83B1FF9D-2F2B-47EE-9ADF-B802E6F2615C}">
      <dgm:prSet/>
      <dgm:spPr/>
      <dgm:t>
        <a:bodyPr/>
        <a:lstStyle/>
        <a:p>
          <a:pPr>
            <a:lnSpc>
              <a:spcPct val="100000"/>
            </a:lnSpc>
          </a:pPr>
          <a:r>
            <a:rPr lang="en-US"/>
            <a:t>It is EXTREMELY important that the landlord conduct background checks. </a:t>
          </a:r>
        </a:p>
      </dgm:t>
    </dgm:pt>
    <dgm:pt modelId="{9FAB93C7-1CAC-4878-BAC8-BD51435B8810}" type="parTrans" cxnId="{C2AF4D0A-D710-49ED-B784-2AE414513ABC}">
      <dgm:prSet/>
      <dgm:spPr/>
      <dgm:t>
        <a:bodyPr/>
        <a:lstStyle/>
        <a:p>
          <a:endParaRPr lang="en-US"/>
        </a:p>
      </dgm:t>
    </dgm:pt>
    <dgm:pt modelId="{B08B2E40-E5DA-44B2-A359-0378AFF3A80F}" type="sibTrans" cxnId="{C2AF4D0A-D710-49ED-B784-2AE414513ABC}">
      <dgm:prSet/>
      <dgm:spPr/>
      <dgm:t>
        <a:bodyPr/>
        <a:lstStyle/>
        <a:p>
          <a:pPr>
            <a:lnSpc>
              <a:spcPct val="100000"/>
            </a:lnSpc>
          </a:pPr>
          <a:endParaRPr lang="en-US"/>
        </a:p>
      </dgm:t>
    </dgm:pt>
    <dgm:pt modelId="{D1ACF8D5-49FE-4767-9BFD-9A548E1ECBF2}">
      <dgm:prSet/>
      <dgm:spPr/>
      <dgm:t>
        <a:bodyPr/>
        <a:lstStyle/>
        <a:p>
          <a:pPr>
            <a:lnSpc>
              <a:spcPct val="100000"/>
            </a:lnSpc>
          </a:pPr>
          <a:r>
            <a:rPr lang="en-US"/>
            <a:t>Raise Up will check for </a:t>
          </a:r>
          <a:r>
            <a:rPr lang="en-US" b="1" i="1"/>
            <a:t>eligibility</a:t>
          </a:r>
          <a:r>
            <a:rPr lang="en-US"/>
            <a:t>, but the landlord should check for </a:t>
          </a:r>
          <a:r>
            <a:rPr lang="en-US" b="1" i="1"/>
            <a:t>suitability</a:t>
          </a:r>
          <a:r>
            <a:rPr lang="en-US"/>
            <a:t>!</a:t>
          </a:r>
        </a:p>
      </dgm:t>
    </dgm:pt>
    <dgm:pt modelId="{157C5079-4292-401A-BCFD-95B268B57D85}" type="parTrans" cxnId="{5812C5E1-B2EE-428C-8E79-98D692353456}">
      <dgm:prSet/>
      <dgm:spPr/>
      <dgm:t>
        <a:bodyPr/>
        <a:lstStyle/>
        <a:p>
          <a:endParaRPr lang="en-US"/>
        </a:p>
      </dgm:t>
    </dgm:pt>
    <dgm:pt modelId="{5C4BB816-E5A1-4FDE-B6E6-2F3028D3F465}" type="sibTrans" cxnId="{5812C5E1-B2EE-428C-8E79-98D692353456}">
      <dgm:prSet/>
      <dgm:spPr/>
      <dgm:t>
        <a:bodyPr/>
        <a:lstStyle/>
        <a:p>
          <a:endParaRPr lang="en-US"/>
        </a:p>
      </dgm:t>
    </dgm:pt>
    <dgm:pt modelId="{6DDC536D-3557-48F8-9911-70111A5D9AAE}" type="pres">
      <dgm:prSet presAssocID="{138A179A-3983-488D-AB7E-FBE8DD8DF45C}" presName="root" presStyleCnt="0">
        <dgm:presLayoutVars>
          <dgm:dir/>
          <dgm:resizeHandles val="exact"/>
        </dgm:presLayoutVars>
      </dgm:prSet>
      <dgm:spPr/>
    </dgm:pt>
    <dgm:pt modelId="{D62B5B2A-F7A2-4C03-A313-AF6417E5DD56}" type="pres">
      <dgm:prSet presAssocID="{138A179A-3983-488D-AB7E-FBE8DD8DF45C}" presName="container" presStyleCnt="0">
        <dgm:presLayoutVars>
          <dgm:dir/>
          <dgm:resizeHandles val="exact"/>
        </dgm:presLayoutVars>
      </dgm:prSet>
      <dgm:spPr/>
    </dgm:pt>
    <dgm:pt modelId="{18712F32-8678-4DE6-8B8C-6D8E83A9CCDA}" type="pres">
      <dgm:prSet presAssocID="{83B1FF9D-2F2B-47EE-9ADF-B802E6F2615C}" presName="compNode" presStyleCnt="0"/>
      <dgm:spPr/>
    </dgm:pt>
    <dgm:pt modelId="{3C2466E1-46EF-457E-A54C-BB5413E3AA48}" type="pres">
      <dgm:prSet presAssocID="{83B1FF9D-2F2B-47EE-9ADF-B802E6F2615C}" presName="iconBgRect" presStyleLbl="bgShp" presStyleIdx="0" presStyleCnt="2"/>
      <dgm:spPr/>
    </dgm:pt>
    <dgm:pt modelId="{E83CBD0B-A12A-4AEA-B498-242F32C815E3}" type="pres">
      <dgm:prSet presAssocID="{83B1FF9D-2F2B-47EE-9ADF-B802E6F2615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nk Check"/>
        </a:ext>
      </dgm:extLst>
    </dgm:pt>
    <dgm:pt modelId="{9127491C-435E-4C94-9CC6-07D5F7356BD9}" type="pres">
      <dgm:prSet presAssocID="{83B1FF9D-2F2B-47EE-9ADF-B802E6F2615C}" presName="spaceRect" presStyleCnt="0"/>
      <dgm:spPr/>
    </dgm:pt>
    <dgm:pt modelId="{3F1928E3-21E0-465E-8E30-7A7579C8F679}" type="pres">
      <dgm:prSet presAssocID="{83B1FF9D-2F2B-47EE-9ADF-B802E6F2615C}" presName="textRect" presStyleLbl="revTx" presStyleIdx="0" presStyleCnt="2">
        <dgm:presLayoutVars>
          <dgm:chMax val="1"/>
          <dgm:chPref val="1"/>
        </dgm:presLayoutVars>
      </dgm:prSet>
      <dgm:spPr/>
    </dgm:pt>
    <dgm:pt modelId="{6A84172D-1DF4-47AB-94A2-FDD058D4C0DD}" type="pres">
      <dgm:prSet presAssocID="{B08B2E40-E5DA-44B2-A359-0378AFF3A80F}" presName="sibTrans" presStyleLbl="sibTrans2D1" presStyleIdx="0" presStyleCnt="0"/>
      <dgm:spPr/>
    </dgm:pt>
    <dgm:pt modelId="{F2345197-323A-470E-9EDB-5598AA04F84F}" type="pres">
      <dgm:prSet presAssocID="{D1ACF8D5-49FE-4767-9BFD-9A548E1ECBF2}" presName="compNode" presStyleCnt="0"/>
      <dgm:spPr/>
    </dgm:pt>
    <dgm:pt modelId="{5526F3E0-0571-4622-BD65-FB1E04EB8556}" type="pres">
      <dgm:prSet presAssocID="{D1ACF8D5-49FE-4767-9BFD-9A548E1ECBF2}" presName="iconBgRect" presStyleLbl="bgShp" presStyleIdx="1" presStyleCnt="2"/>
      <dgm:spPr/>
    </dgm:pt>
    <dgm:pt modelId="{67D7A4F0-0215-4193-A0E2-3D52EA6DBD63}" type="pres">
      <dgm:prSet presAssocID="{D1ACF8D5-49FE-4767-9BFD-9A548E1ECBF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Kiosk"/>
        </a:ext>
      </dgm:extLst>
    </dgm:pt>
    <dgm:pt modelId="{100F68F6-55C8-4B5A-AB5F-AC65C724BFF8}" type="pres">
      <dgm:prSet presAssocID="{D1ACF8D5-49FE-4767-9BFD-9A548E1ECBF2}" presName="spaceRect" presStyleCnt="0"/>
      <dgm:spPr/>
    </dgm:pt>
    <dgm:pt modelId="{924A2658-D1F6-4AB4-9A1E-73BB6C04B22F}" type="pres">
      <dgm:prSet presAssocID="{D1ACF8D5-49FE-4767-9BFD-9A548E1ECBF2}" presName="textRect" presStyleLbl="revTx" presStyleIdx="1" presStyleCnt="2">
        <dgm:presLayoutVars>
          <dgm:chMax val="1"/>
          <dgm:chPref val="1"/>
        </dgm:presLayoutVars>
      </dgm:prSet>
      <dgm:spPr/>
    </dgm:pt>
  </dgm:ptLst>
  <dgm:cxnLst>
    <dgm:cxn modelId="{C2AF4D0A-D710-49ED-B784-2AE414513ABC}" srcId="{138A179A-3983-488D-AB7E-FBE8DD8DF45C}" destId="{83B1FF9D-2F2B-47EE-9ADF-B802E6F2615C}" srcOrd="0" destOrd="0" parTransId="{9FAB93C7-1CAC-4878-BAC8-BD51435B8810}" sibTransId="{B08B2E40-E5DA-44B2-A359-0378AFF3A80F}"/>
    <dgm:cxn modelId="{5B38A820-5F4E-463F-8A49-D525236B8B77}" type="presOf" srcId="{138A179A-3983-488D-AB7E-FBE8DD8DF45C}" destId="{6DDC536D-3557-48F8-9911-70111A5D9AAE}" srcOrd="0" destOrd="0" presId="urn:microsoft.com/office/officeart/2018/2/layout/IconCircleList"/>
    <dgm:cxn modelId="{E137989E-3898-4AB0-9145-DCB179CE813A}" type="presOf" srcId="{83B1FF9D-2F2B-47EE-9ADF-B802E6F2615C}" destId="{3F1928E3-21E0-465E-8E30-7A7579C8F679}" srcOrd="0" destOrd="0" presId="urn:microsoft.com/office/officeart/2018/2/layout/IconCircleList"/>
    <dgm:cxn modelId="{3420D4DE-68A2-424D-A15F-3ACE2B7B509C}" type="presOf" srcId="{B08B2E40-E5DA-44B2-A359-0378AFF3A80F}" destId="{6A84172D-1DF4-47AB-94A2-FDD058D4C0DD}" srcOrd="0" destOrd="0" presId="urn:microsoft.com/office/officeart/2018/2/layout/IconCircleList"/>
    <dgm:cxn modelId="{5812C5E1-B2EE-428C-8E79-98D692353456}" srcId="{138A179A-3983-488D-AB7E-FBE8DD8DF45C}" destId="{D1ACF8D5-49FE-4767-9BFD-9A548E1ECBF2}" srcOrd="1" destOrd="0" parTransId="{157C5079-4292-401A-BCFD-95B268B57D85}" sibTransId="{5C4BB816-E5A1-4FDE-B6E6-2F3028D3F465}"/>
    <dgm:cxn modelId="{BAB2DCE4-C568-46D9-BCA1-9B56210347F4}" type="presOf" srcId="{D1ACF8D5-49FE-4767-9BFD-9A548E1ECBF2}" destId="{924A2658-D1F6-4AB4-9A1E-73BB6C04B22F}" srcOrd="0" destOrd="0" presId="urn:microsoft.com/office/officeart/2018/2/layout/IconCircleList"/>
    <dgm:cxn modelId="{3256B424-10CD-420A-A832-DFD55740366B}" type="presParOf" srcId="{6DDC536D-3557-48F8-9911-70111A5D9AAE}" destId="{D62B5B2A-F7A2-4C03-A313-AF6417E5DD56}" srcOrd="0" destOrd="0" presId="urn:microsoft.com/office/officeart/2018/2/layout/IconCircleList"/>
    <dgm:cxn modelId="{20DE786F-D347-4F60-B619-39ABDF304D22}" type="presParOf" srcId="{D62B5B2A-F7A2-4C03-A313-AF6417E5DD56}" destId="{18712F32-8678-4DE6-8B8C-6D8E83A9CCDA}" srcOrd="0" destOrd="0" presId="urn:microsoft.com/office/officeart/2018/2/layout/IconCircleList"/>
    <dgm:cxn modelId="{75D50A36-C54D-4816-BB16-53D23D90124B}" type="presParOf" srcId="{18712F32-8678-4DE6-8B8C-6D8E83A9CCDA}" destId="{3C2466E1-46EF-457E-A54C-BB5413E3AA48}" srcOrd="0" destOrd="0" presId="urn:microsoft.com/office/officeart/2018/2/layout/IconCircleList"/>
    <dgm:cxn modelId="{D48E2C43-B6D1-4BD7-8EDE-ABA23320F430}" type="presParOf" srcId="{18712F32-8678-4DE6-8B8C-6D8E83A9CCDA}" destId="{E83CBD0B-A12A-4AEA-B498-242F32C815E3}" srcOrd="1" destOrd="0" presId="urn:microsoft.com/office/officeart/2018/2/layout/IconCircleList"/>
    <dgm:cxn modelId="{C53973E4-44DF-45EF-AA08-8564CC3E8033}" type="presParOf" srcId="{18712F32-8678-4DE6-8B8C-6D8E83A9CCDA}" destId="{9127491C-435E-4C94-9CC6-07D5F7356BD9}" srcOrd="2" destOrd="0" presId="urn:microsoft.com/office/officeart/2018/2/layout/IconCircleList"/>
    <dgm:cxn modelId="{E20E6461-0EBF-4302-A7C4-EA1B8E007A27}" type="presParOf" srcId="{18712F32-8678-4DE6-8B8C-6D8E83A9CCDA}" destId="{3F1928E3-21E0-465E-8E30-7A7579C8F679}" srcOrd="3" destOrd="0" presId="urn:microsoft.com/office/officeart/2018/2/layout/IconCircleList"/>
    <dgm:cxn modelId="{F6F922D9-4BE3-4526-B428-1787BAFF3243}" type="presParOf" srcId="{D62B5B2A-F7A2-4C03-A313-AF6417E5DD56}" destId="{6A84172D-1DF4-47AB-94A2-FDD058D4C0DD}" srcOrd="1" destOrd="0" presId="urn:microsoft.com/office/officeart/2018/2/layout/IconCircleList"/>
    <dgm:cxn modelId="{D3F5E443-A79D-4CF8-828D-52F2111E2611}" type="presParOf" srcId="{D62B5B2A-F7A2-4C03-A313-AF6417E5DD56}" destId="{F2345197-323A-470E-9EDB-5598AA04F84F}" srcOrd="2" destOrd="0" presId="urn:microsoft.com/office/officeart/2018/2/layout/IconCircleList"/>
    <dgm:cxn modelId="{8497E646-2D6E-48CC-BFBB-097FB5DD3942}" type="presParOf" srcId="{F2345197-323A-470E-9EDB-5598AA04F84F}" destId="{5526F3E0-0571-4622-BD65-FB1E04EB8556}" srcOrd="0" destOrd="0" presId="urn:microsoft.com/office/officeart/2018/2/layout/IconCircleList"/>
    <dgm:cxn modelId="{E493D5FF-5397-4B2B-8C42-6CD5BEB7E10A}" type="presParOf" srcId="{F2345197-323A-470E-9EDB-5598AA04F84F}" destId="{67D7A4F0-0215-4193-A0E2-3D52EA6DBD63}" srcOrd="1" destOrd="0" presId="urn:microsoft.com/office/officeart/2018/2/layout/IconCircleList"/>
    <dgm:cxn modelId="{6062EA4D-F1E8-4679-A6F8-382147396EE3}" type="presParOf" srcId="{F2345197-323A-470E-9EDB-5598AA04F84F}" destId="{100F68F6-55C8-4B5A-AB5F-AC65C724BFF8}" srcOrd="2" destOrd="0" presId="urn:microsoft.com/office/officeart/2018/2/layout/IconCircleList"/>
    <dgm:cxn modelId="{27D2ADA7-4E1C-49B0-B5B3-E010B6F60070}" type="presParOf" srcId="{F2345197-323A-470E-9EDB-5598AA04F84F}" destId="{924A2658-D1F6-4AB4-9A1E-73BB6C04B22F}"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BEB1D9-77A0-4807-9A36-2F80C918E021}" type="doc">
      <dgm:prSet loTypeId="urn:microsoft.com/office/officeart/2016/7/layout/RepeatingBendingProcessNew" loCatId="process" qsTypeId="urn:microsoft.com/office/officeart/2005/8/quickstyle/simple1" qsCatId="simple" csTypeId="urn:microsoft.com/office/officeart/2005/8/colors/accent1_2" csCatId="accent1"/>
      <dgm:spPr/>
      <dgm:t>
        <a:bodyPr/>
        <a:lstStyle/>
        <a:p>
          <a:endParaRPr lang="en-US"/>
        </a:p>
      </dgm:t>
    </dgm:pt>
    <dgm:pt modelId="{5447E5FF-A03D-4C39-A2C6-551B620677E1}">
      <dgm:prSet/>
      <dgm:spPr/>
      <dgm:t>
        <a:bodyPr/>
        <a:lstStyle/>
        <a:p>
          <a:r>
            <a:rPr lang="en-US"/>
            <a:t>Preparing and furnishing information required under the HAP Contract .</a:t>
          </a:r>
        </a:p>
      </dgm:t>
    </dgm:pt>
    <dgm:pt modelId="{92DF0A63-E8FC-4FE2-905E-39CD8BE9A68F}" type="parTrans" cxnId="{0CFEA0EA-604F-4F69-8FE2-69418F662829}">
      <dgm:prSet/>
      <dgm:spPr/>
      <dgm:t>
        <a:bodyPr/>
        <a:lstStyle/>
        <a:p>
          <a:endParaRPr lang="en-US"/>
        </a:p>
      </dgm:t>
    </dgm:pt>
    <dgm:pt modelId="{C75C3958-D67C-46C8-ACF9-0A959EF556D9}" type="sibTrans" cxnId="{0CFEA0EA-604F-4F69-8FE2-69418F662829}">
      <dgm:prSet/>
      <dgm:spPr/>
      <dgm:t>
        <a:bodyPr/>
        <a:lstStyle/>
        <a:p>
          <a:endParaRPr lang="en-US"/>
        </a:p>
      </dgm:t>
    </dgm:pt>
    <dgm:pt modelId="{E099717D-3D27-461B-B973-14DDBAD27C92}">
      <dgm:prSet/>
      <dgm:spPr/>
      <dgm:t>
        <a:bodyPr/>
        <a:lstStyle/>
        <a:p>
          <a:r>
            <a:rPr lang="en-US"/>
            <a:t>Collecting the Security Deposit from the family.</a:t>
          </a:r>
        </a:p>
      </dgm:t>
    </dgm:pt>
    <dgm:pt modelId="{C936D04F-A233-469B-B3CA-356780E17E3D}" type="parTrans" cxnId="{52E90F65-B077-4222-BCAB-19EF9319B648}">
      <dgm:prSet/>
      <dgm:spPr/>
      <dgm:t>
        <a:bodyPr/>
        <a:lstStyle/>
        <a:p>
          <a:endParaRPr lang="en-US"/>
        </a:p>
      </dgm:t>
    </dgm:pt>
    <dgm:pt modelId="{23BF34AB-CA9B-4EED-BF95-D41565D1E96C}" type="sibTrans" cxnId="{52E90F65-B077-4222-BCAB-19EF9319B648}">
      <dgm:prSet/>
      <dgm:spPr/>
      <dgm:t>
        <a:bodyPr/>
        <a:lstStyle/>
        <a:p>
          <a:endParaRPr lang="en-US"/>
        </a:p>
      </dgm:t>
    </dgm:pt>
    <dgm:pt modelId="{511AF225-6B07-439E-8049-4A32A01A3DB1}">
      <dgm:prSet/>
      <dgm:spPr/>
      <dgm:t>
        <a:bodyPr/>
        <a:lstStyle/>
        <a:p>
          <a:r>
            <a:rPr lang="en-US"/>
            <a:t>Collecting the family’s portion of rent.  Remember:  You </a:t>
          </a:r>
          <a:r>
            <a:rPr lang="en-US" b="1" u="sng"/>
            <a:t>MUST NOT</a:t>
          </a:r>
          <a:r>
            <a:rPr lang="en-US" u="sng"/>
            <a:t> </a:t>
          </a:r>
          <a:r>
            <a:rPr lang="en-US"/>
            <a:t>charge more than established by program.</a:t>
          </a:r>
        </a:p>
      </dgm:t>
    </dgm:pt>
    <dgm:pt modelId="{E43DA9BC-6980-49E9-98C7-51F0EC942412}" type="parTrans" cxnId="{883094EF-CF4B-43A5-8C62-CB0E97C57278}">
      <dgm:prSet/>
      <dgm:spPr/>
      <dgm:t>
        <a:bodyPr/>
        <a:lstStyle/>
        <a:p>
          <a:endParaRPr lang="en-US"/>
        </a:p>
      </dgm:t>
    </dgm:pt>
    <dgm:pt modelId="{993744A9-6BA4-4DDD-9FA2-AF9A3DE0CD59}" type="sibTrans" cxnId="{883094EF-CF4B-43A5-8C62-CB0E97C57278}">
      <dgm:prSet/>
      <dgm:spPr/>
      <dgm:t>
        <a:bodyPr/>
        <a:lstStyle/>
        <a:p>
          <a:endParaRPr lang="en-US"/>
        </a:p>
      </dgm:t>
    </dgm:pt>
    <dgm:pt modelId="{CE315FFA-7F2C-41CF-BDC3-5DABC6024208}">
      <dgm:prSet/>
      <dgm:spPr/>
      <dgm:t>
        <a:bodyPr/>
        <a:lstStyle/>
        <a:p>
          <a:r>
            <a:rPr lang="en-US"/>
            <a:t>Collecting charges for any damages to the unit caused by the family or its guest.</a:t>
          </a:r>
        </a:p>
      </dgm:t>
    </dgm:pt>
    <dgm:pt modelId="{009D1128-1232-4E8B-BA0F-9241E4EAE491}" type="parTrans" cxnId="{EBE1685B-9A6F-4092-AE84-6EE11D9029DF}">
      <dgm:prSet/>
      <dgm:spPr/>
      <dgm:t>
        <a:bodyPr/>
        <a:lstStyle/>
        <a:p>
          <a:endParaRPr lang="en-US"/>
        </a:p>
      </dgm:t>
    </dgm:pt>
    <dgm:pt modelId="{18AF6B0D-2AFD-4165-9A61-820248AF27EC}" type="sibTrans" cxnId="{EBE1685B-9A6F-4092-AE84-6EE11D9029DF}">
      <dgm:prSet/>
      <dgm:spPr/>
      <dgm:t>
        <a:bodyPr/>
        <a:lstStyle/>
        <a:p>
          <a:endParaRPr lang="en-US"/>
        </a:p>
      </dgm:t>
    </dgm:pt>
    <dgm:pt modelId="{340469CE-CC37-4F8A-A95C-A83D969D054E}">
      <dgm:prSet/>
      <dgm:spPr/>
      <dgm:t>
        <a:bodyPr/>
        <a:lstStyle/>
        <a:p>
          <a:r>
            <a:rPr lang="en-US"/>
            <a:t>Enforcing tenant obligations under the lease.    Remember – YOU are the landlord and THEY are YOUR tenants.</a:t>
          </a:r>
        </a:p>
      </dgm:t>
    </dgm:pt>
    <dgm:pt modelId="{182278F9-B6FF-43A5-A600-35C9C3587A23}" type="parTrans" cxnId="{C00724C0-B048-4CE3-84EE-9DD260118057}">
      <dgm:prSet/>
      <dgm:spPr/>
      <dgm:t>
        <a:bodyPr/>
        <a:lstStyle/>
        <a:p>
          <a:endParaRPr lang="en-US"/>
        </a:p>
      </dgm:t>
    </dgm:pt>
    <dgm:pt modelId="{DE5D2426-694B-4BFD-9077-BCEF31D95003}" type="sibTrans" cxnId="{C00724C0-B048-4CE3-84EE-9DD260118057}">
      <dgm:prSet/>
      <dgm:spPr/>
      <dgm:t>
        <a:bodyPr/>
        <a:lstStyle/>
        <a:p>
          <a:endParaRPr lang="en-US"/>
        </a:p>
      </dgm:t>
    </dgm:pt>
    <dgm:pt modelId="{8A64B58A-5183-400E-A3C9-8E78EC53CDC7}">
      <dgm:prSet/>
      <dgm:spPr/>
      <dgm:t>
        <a:bodyPr/>
        <a:lstStyle/>
        <a:p>
          <a:r>
            <a:rPr lang="en-US"/>
            <a:t>The landlord is also responsible for paying for utilities as stated in lease. Remember: In multi-family structures where there is only one meter, the Landlord </a:t>
          </a:r>
          <a:r>
            <a:rPr lang="en-US" b="1"/>
            <a:t>MUST</a:t>
          </a:r>
          <a:r>
            <a:rPr lang="en-US"/>
            <a:t> pay for that utility. </a:t>
          </a:r>
        </a:p>
      </dgm:t>
    </dgm:pt>
    <dgm:pt modelId="{F7BEC214-35CE-4EC7-871B-80A2F5141D00}" type="parTrans" cxnId="{599973BF-7561-46CA-9818-267F8C7850E2}">
      <dgm:prSet/>
      <dgm:spPr/>
      <dgm:t>
        <a:bodyPr/>
        <a:lstStyle/>
        <a:p>
          <a:endParaRPr lang="en-US"/>
        </a:p>
      </dgm:t>
    </dgm:pt>
    <dgm:pt modelId="{BD117E1B-19FC-41EF-9CB6-5790989DBAB4}" type="sibTrans" cxnId="{599973BF-7561-46CA-9818-267F8C7850E2}">
      <dgm:prSet/>
      <dgm:spPr/>
      <dgm:t>
        <a:bodyPr/>
        <a:lstStyle/>
        <a:p>
          <a:endParaRPr lang="en-US"/>
        </a:p>
      </dgm:t>
    </dgm:pt>
    <dgm:pt modelId="{CE129552-B88B-4109-AA11-26F2C7A7F110}" type="pres">
      <dgm:prSet presAssocID="{B5BEB1D9-77A0-4807-9A36-2F80C918E021}" presName="Name0" presStyleCnt="0">
        <dgm:presLayoutVars>
          <dgm:dir/>
          <dgm:resizeHandles val="exact"/>
        </dgm:presLayoutVars>
      </dgm:prSet>
      <dgm:spPr/>
    </dgm:pt>
    <dgm:pt modelId="{A4885C56-DC10-4FC2-9830-C48BE3B63BE6}" type="pres">
      <dgm:prSet presAssocID="{5447E5FF-A03D-4C39-A2C6-551B620677E1}" presName="node" presStyleLbl="node1" presStyleIdx="0" presStyleCnt="6">
        <dgm:presLayoutVars>
          <dgm:bulletEnabled val="1"/>
        </dgm:presLayoutVars>
      </dgm:prSet>
      <dgm:spPr/>
    </dgm:pt>
    <dgm:pt modelId="{D71BA58A-D330-46B9-8238-65F37EAA2A4E}" type="pres">
      <dgm:prSet presAssocID="{C75C3958-D67C-46C8-ACF9-0A959EF556D9}" presName="sibTrans" presStyleLbl="sibTrans1D1" presStyleIdx="0" presStyleCnt="5"/>
      <dgm:spPr/>
    </dgm:pt>
    <dgm:pt modelId="{EC70B5EF-C826-4D75-849A-F63CC2C4CA31}" type="pres">
      <dgm:prSet presAssocID="{C75C3958-D67C-46C8-ACF9-0A959EF556D9}" presName="connectorText" presStyleLbl="sibTrans1D1" presStyleIdx="0" presStyleCnt="5"/>
      <dgm:spPr/>
    </dgm:pt>
    <dgm:pt modelId="{0F14D62C-2CB9-4911-AE78-7C5FDC312F91}" type="pres">
      <dgm:prSet presAssocID="{E099717D-3D27-461B-B973-14DDBAD27C92}" presName="node" presStyleLbl="node1" presStyleIdx="1" presStyleCnt="6">
        <dgm:presLayoutVars>
          <dgm:bulletEnabled val="1"/>
        </dgm:presLayoutVars>
      </dgm:prSet>
      <dgm:spPr/>
    </dgm:pt>
    <dgm:pt modelId="{4AFB834C-8826-49C9-A557-9200B4B9261B}" type="pres">
      <dgm:prSet presAssocID="{23BF34AB-CA9B-4EED-BF95-D41565D1E96C}" presName="sibTrans" presStyleLbl="sibTrans1D1" presStyleIdx="1" presStyleCnt="5"/>
      <dgm:spPr/>
    </dgm:pt>
    <dgm:pt modelId="{DF33EB17-6C6C-45F5-8F2D-4A7B0317A642}" type="pres">
      <dgm:prSet presAssocID="{23BF34AB-CA9B-4EED-BF95-D41565D1E96C}" presName="connectorText" presStyleLbl="sibTrans1D1" presStyleIdx="1" presStyleCnt="5"/>
      <dgm:spPr/>
    </dgm:pt>
    <dgm:pt modelId="{D6C19360-D4B6-4C21-A834-51508B46AEF4}" type="pres">
      <dgm:prSet presAssocID="{511AF225-6B07-439E-8049-4A32A01A3DB1}" presName="node" presStyleLbl="node1" presStyleIdx="2" presStyleCnt="6">
        <dgm:presLayoutVars>
          <dgm:bulletEnabled val="1"/>
        </dgm:presLayoutVars>
      </dgm:prSet>
      <dgm:spPr/>
    </dgm:pt>
    <dgm:pt modelId="{643AE29D-5DCC-4AF7-A06C-F13146EE13BF}" type="pres">
      <dgm:prSet presAssocID="{993744A9-6BA4-4DDD-9FA2-AF9A3DE0CD59}" presName="sibTrans" presStyleLbl="sibTrans1D1" presStyleIdx="2" presStyleCnt="5"/>
      <dgm:spPr/>
    </dgm:pt>
    <dgm:pt modelId="{E0AB2DE0-8370-4C19-AA8C-A7AC702313E6}" type="pres">
      <dgm:prSet presAssocID="{993744A9-6BA4-4DDD-9FA2-AF9A3DE0CD59}" presName="connectorText" presStyleLbl="sibTrans1D1" presStyleIdx="2" presStyleCnt="5"/>
      <dgm:spPr/>
    </dgm:pt>
    <dgm:pt modelId="{745B573A-A471-487F-89DF-E6B6C0369C84}" type="pres">
      <dgm:prSet presAssocID="{CE315FFA-7F2C-41CF-BDC3-5DABC6024208}" presName="node" presStyleLbl="node1" presStyleIdx="3" presStyleCnt="6">
        <dgm:presLayoutVars>
          <dgm:bulletEnabled val="1"/>
        </dgm:presLayoutVars>
      </dgm:prSet>
      <dgm:spPr/>
    </dgm:pt>
    <dgm:pt modelId="{FAEB7F8A-8EEA-44B2-BA20-56D3845E0D50}" type="pres">
      <dgm:prSet presAssocID="{18AF6B0D-2AFD-4165-9A61-820248AF27EC}" presName="sibTrans" presStyleLbl="sibTrans1D1" presStyleIdx="3" presStyleCnt="5"/>
      <dgm:spPr/>
    </dgm:pt>
    <dgm:pt modelId="{C214C96B-2BDA-44CD-A78D-748FCB190E10}" type="pres">
      <dgm:prSet presAssocID="{18AF6B0D-2AFD-4165-9A61-820248AF27EC}" presName="connectorText" presStyleLbl="sibTrans1D1" presStyleIdx="3" presStyleCnt="5"/>
      <dgm:spPr/>
    </dgm:pt>
    <dgm:pt modelId="{0EC6A14B-6CD2-49F1-8CFF-576957BBEB24}" type="pres">
      <dgm:prSet presAssocID="{340469CE-CC37-4F8A-A95C-A83D969D054E}" presName="node" presStyleLbl="node1" presStyleIdx="4" presStyleCnt="6">
        <dgm:presLayoutVars>
          <dgm:bulletEnabled val="1"/>
        </dgm:presLayoutVars>
      </dgm:prSet>
      <dgm:spPr/>
    </dgm:pt>
    <dgm:pt modelId="{8BACFF23-94EA-4232-AA3A-4E714E542D21}" type="pres">
      <dgm:prSet presAssocID="{DE5D2426-694B-4BFD-9077-BCEF31D95003}" presName="sibTrans" presStyleLbl="sibTrans1D1" presStyleIdx="4" presStyleCnt="5"/>
      <dgm:spPr/>
    </dgm:pt>
    <dgm:pt modelId="{08ED0261-F1FB-4094-86CB-21CF2BBB1AAD}" type="pres">
      <dgm:prSet presAssocID="{DE5D2426-694B-4BFD-9077-BCEF31D95003}" presName="connectorText" presStyleLbl="sibTrans1D1" presStyleIdx="4" presStyleCnt="5"/>
      <dgm:spPr/>
    </dgm:pt>
    <dgm:pt modelId="{5BA83DCF-A85C-45C1-8D93-74E63EBE408C}" type="pres">
      <dgm:prSet presAssocID="{8A64B58A-5183-400E-A3C9-8E78EC53CDC7}" presName="node" presStyleLbl="node1" presStyleIdx="5" presStyleCnt="6">
        <dgm:presLayoutVars>
          <dgm:bulletEnabled val="1"/>
        </dgm:presLayoutVars>
      </dgm:prSet>
      <dgm:spPr/>
    </dgm:pt>
  </dgm:ptLst>
  <dgm:cxnLst>
    <dgm:cxn modelId="{B1480900-B94D-4473-A6F7-1671E2E10E44}" type="presOf" srcId="{993744A9-6BA4-4DDD-9FA2-AF9A3DE0CD59}" destId="{E0AB2DE0-8370-4C19-AA8C-A7AC702313E6}" srcOrd="1" destOrd="0" presId="urn:microsoft.com/office/officeart/2016/7/layout/RepeatingBendingProcessNew"/>
    <dgm:cxn modelId="{38C67005-6278-46B9-8108-302D06D89BE8}" type="presOf" srcId="{8A64B58A-5183-400E-A3C9-8E78EC53CDC7}" destId="{5BA83DCF-A85C-45C1-8D93-74E63EBE408C}" srcOrd="0" destOrd="0" presId="urn:microsoft.com/office/officeart/2016/7/layout/RepeatingBendingProcessNew"/>
    <dgm:cxn modelId="{4811C607-AE40-4ECC-A77E-C24823605391}" type="presOf" srcId="{18AF6B0D-2AFD-4165-9A61-820248AF27EC}" destId="{C214C96B-2BDA-44CD-A78D-748FCB190E10}" srcOrd="1" destOrd="0" presId="urn:microsoft.com/office/officeart/2016/7/layout/RepeatingBendingProcessNew"/>
    <dgm:cxn modelId="{51304A0A-1F47-437C-8F93-8F6D4FE44A74}" type="presOf" srcId="{C75C3958-D67C-46C8-ACF9-0A959EF556D9}" destId="{D71BA58A-D330-46B9-8238-65F37EAA2A4E}" srcOrd="0" destOrd="0" presId="urn:microsoft.com/office/officeart/2016/7/layout/RepeatingBendingProcessNew"/>
    <dgm:cxn modelId="{84E04412-1AB6-49CE-BE58-B37C78CBFB97}" type="presOf" srcId="{18AF6B0D-2AFD-4165-9A61-820248AF27EC}" destId="{FAEB7F8A-8EEA-44B2-BA20-56D3845E0D50}" srcOrd="0" destOrd="0" presId="urn:microsoft.com/office/officeart/2016/7/layout/RepeatingBendingProcessNew"/>
    <dgm:cxn modelId="{B52F7225-9BD5-4C57-8D12-F1A979E5BC6B}" type="presOf" srcId="{DE5D2426-694B-4BFD-9077-BCEF31D95003}" destId="{8BACFF23-94EA-4232-AA3A-4E714E542D21}" srcOrd="0" destOrd="0" presId="urn:microsoft.com/office/officeart/2016/7/layout/RepeatingBendingProcessNew"/>
    <dgm:cxn modelId="{95061028-9C01-47AA-B765-9E59C124A210}" type="presOf" srcId="{B5BEB1D9-77A0-4807-9A36-2F80C918E021}" destId="{CE129552-B88B-4109-AA11-26F2C7A7F110}" srcOrd="0" destOrd="0" presId="urn:microsoft.com/office/officeart/2016/7/layout/RepeatingBendingProcessNew"/>
    <dgm:cxn modelId="{0DFD1339-456D-4737-9DE4-1F73975F9B41}" type="presOf" srcId="{23BF34AB-CA9B-4EED-BF95-D41565D1E96C}" destId="{DF33EB17-6C6C-45F5-8F2D-4A7B0317A642}" srcOrd="1" destOrd="0" presId="urn:microsoft.com/office/officeart/2016/7/layout/RepeatingBendingProcessNew"/>
    <dgm:cxn modelId="{EBE1685B-9A6F-4092-AE84-6EE11D9029DF}" srcId="{B5BEB1D9-77A0-4807-9A36-2F80C918E021}" destId="{CE315FFA-7F2C-41CF-BDC3-5DABC6024208}" srcOrd="3" destOrd="0" parTransId="{009D1128-1232-4E8B-BA0F-9241E4EAE491}" sibTransId="{18AF6B0D-2AFD-4165-9A61-820248AF27EC}"/>
    <dgm:cxn modelId="{EE80C842-9D5A-4061-94B6-4EB421DA9690}" type="presOf" srcId="{23BF34AB-CA9B-4EED-BF95-D41565D1E96C}" destId="{4AFB834C-8826-49C9-A557-9200B4B9261B}" srcOrd="0" destOrd="0" presId="urn:microsoft.com/office/officeart/2016/7/layout/RepeatingBendingProcessNew"/>
    <dgm:cxn modelId="{52E90F65-B077-4222-BCAB-19EF9319B648}" srcId="{B5BEB1D9-77A0-4807-9A36-2F80C918E021}" destId="{E099717D-3D27-461B-B973-14DDBAD27C92}" srcOrd="1" destOrd="0" parTransId="{C936D04F-A233-469B-B3CA-356780E17E3D}" sibTransId="{23BF34AB-CA9B-4EED-BF95-D41565D1E96C}"/>
    <dgm:cxn modelId="{628E1245-CA0D-44DB-B389-0EC5350CB042}" type="presOf" srcId="{E099717D-3D27-461B-B973-14DDBAD27C92}" destId="{0F14D62C-2CB9-4911-AE78-7C5FDC312F91}" srcOrd="0" destOrd="0" presId="urn:microsoft.com/office/officeart/2016/7/layout/RepeatingBendingProcessNew"/>
    <dgm:cxn modelId="{E662FC54-2D95-423F-9123-B4B3DA239C30}" type="presOf" srcId="{340469CE-CC37-4F8A-A95C-A83D969D054E}" destId="{0EC6A14B-6CD2-49F1-8CFF-576957BBEB24}" srcOrd="0" destOrd="0" presId="urn:microsoft.com/office/officeart/2016/7/layout/RepeatingBendingProcessNew"/>
    <dgm:cxn modelId="{FB926478-3B76-4CAC-AE5C-946BD5E3690D}" type="presOf" srcId="{511AF225-6B07-439E-8049-4A32A01A3DB1}" destId="{D6C19360-D4B6-4C21-A834-51508B46AEF4}" srcOrd="0" destOrd="0" presId="urn:microsoft.com/office/officeart/2016/7/layout/RepeatingBendingProcessNew"/>
    <dgm:cxn modelId="{0C82E985-6631-4DCA-B382-DAD9A819ABD2}" type="presOf" srcId="{C75C3958-D67C-46C8-ACF9-0A959EF556D9}" destId="{EC70B5EF-C826-4D75-849A-F63CC2C4CA31}" srcOrd="1" destOrd="0" presId="urn:microsoft.com/office/officeart/2016/7/layout/RepeatingBendingProcessNew"/>
    <dgm:cxn modelId="{9F80C886-3C43-4F7A-8877-9836B50F0177}" type="presOf" srcId="{993744A9-6BA4-4DDD-9FA2-AF9A3DE0CD59}" destId="{643AE29D-5DCC-4AF7-A06C-F13146EE13BF}" srcOrd="0" destOrd="0" presId="urn:microsoft.com/office/officeart/2016/7/layout/RepeatingBendingProcessNew"/>
    <dgm:cxn modelId="{3B453CA8-945C-48BD-9957-37E3D8E63767}" type="presOf" srcId="{5447E5FF-A03D-4C39-A2C6-551B620677E1}" destId="{A4885C56-DC10-4FC2-9830-C48BE3B63BE6}" srcOrd="0" destOrd="0" presId="urn:microsoft.com/office/officeart/2016/7/layout/RepeatingBendingProcessNew"/>
    <dgm:cxn modelId="{9F3E2BB3-A4F4-431C-970D-227CAE4D3512}" type="presOf" srcId="{CE315FFA-7F2C-41CF-BDC3-5DABC6024208}" destId="{745B573A-A471-487F-89DF-E6B6C0369C84}" srcOrd="0" destOrd="0" presId="urn:microsoft.com/office/officeart/2016/7/layout/RepeatingBendingProcessNew"/>
    <dgm:cxn modelId="{599973BF-7561-46CA-9818-267F8C7850E2}" srcId="{B5BEB1D9-77A0-4807-9A36-2F80C918E021}" destId="{8A64B58A-5183-400E-A3C9-8E78EC53CDC7}" srcOrd="5" destOrd="0" parTransId="{F7BEC214-35CE-4EC7-871B-80A2F5141D00}" sibTransId="{BD117E1B-19FC-41EF-9CB6-5790989DBAB4}"/>
    <dgm:cxn modelId="{C00724C0-B048-4CE3-84EE-9DD260118057}" srcId="{B5BEB1D9-77A0-4807-9A36-2F80C918E021}" destId="{340469CE-CC37-4F8A-A95C-A83D969D054E}" srcOrd="4" destOrd="0" parTransId="{182278F9-B6FF-43A5-A600-35C9C3587A23}" sibTransId="{DE5D2426-694B-4BFD-9077-BCEF31D95003}"/>
    <dgm:cxn modelId="{509FA1D5-B341-49A7-8913-46B9EA696EE4}" type="presOf" srcId="{DE5D2426-694B-4BFD-9077-BCEF31D95003}" destId="{08ED0261-F1FB-4094-86CB-21CF2BBB1AAD}" srcOrd="1" destOrd="0" presId="urn:microsoft.com/office/officeart/2016/7/layout/RepeatingBendingProcessNew"/>
    <dgm:cxn modelId="{0CFEA0EA-604F-4F69-8FE2-69418F662829}" srcId="{B5BEB1D9-77A0-4807-9A36-2F80C918E021}" destId="{5447E5FF-A03D-4C39-A2C6-551B620677E1}" srcOrd="0" destOrd="0" parTransId="{92DF0A63-E8FC-4FE2-905E-39CD8BE9A68F}" sibTransId="{C75C3958-D67C-46C8-ACF9-0A959EF556D9}"/>
    <dgm:cxn modelId="{883094EF-CF4B-43A5-8C62-CB0E97C57278}" srcId="{B5BEB1D9-77A0-4807-9A36-2F80C918E021}" destId="{511AF225-6B07-439E-8049-4A32A01A3DB1}" srcOrd="2" destOrd="0" parTransId="{E43DA9BC-6980-49E9-98C7-51F0EC942412}" sibTransId="{993744A9-6BA4-4DDD-9FA2-AF9A3DE0CD59}"/>
    <dgm:cxn modelId="{C7D5CAE2-6312-4C33-A2EF-AD122719591B}" type="presParOf" srcId="{CE129552-B88B-4109-AA11-26F2C7A7F110}" destId="{A4885C56-DC10-4FC2-9830-C48BE3B63BE6}" srcOrd="0" destOrd="0" presId="urn:microsoft.com/office/officeart/2016/7/layout/RepeatingBendingProcessNew"/>
    <dgm:cxn modelId="{8D78EC50-5C8F-4395-B409-13357A0865BA}" type="presParOf" srcId="{CE129552-B88B-4109-AA11-26F2C7A7F110}" destId="{D71BA58A-D330-46B9-8238-65F37EAA2A4E}" srcOrd="1" destOrd="0" presId="urn:microsoft.com/office/officeart/2016/7/layout/RepeatingBendingProcessNew"/>
    <dgm:cxn modelId="{7AEB313F-E797-4967-947D-80A546BA08F1}" type="presParOf" srcId="{D71BA58A-D330-46B9-8238-65F37EAA2A4E}" destId="{EC70B5EF-C826-4D75-849A-F63CC2C4CA31}" srcOrd="0" destOrd="0" presId="urn:microsoft.com/office/officeart/2016/7/layout/RepeatingBendingProcessNew"/>
    <dgm:cxn modelId="{B299F68B-87E8-4B0D-BA21-192F9FB5E268}" type="presParOf" srcId="{CE129552-B88B-4109-AA11-26F2C7A7F110}" destId="{0F14D62C-2CB9-4911-AE78-7C5FDC312F91}" srcOrd="2" destOrd="0" presId="urn:microsoft.com/office/officeart/2016/7/layout/RepeatingBendingProcessNew"/>
    <dgm:cxn modelId="{C98F9FFB-723C-48D2-A16C-66F270033789}" type="presParOf" srcId="{CE129552-B88B-4109-AA11-26F2C7A7F110}" destId="{4AFB834C-8826-49C9-A557-9200B4B9261B}" srcOrd="3" destOrd="0" presId="urn:microsoft.com/office/officeart/2016/7/layout/RepeatingBendingProcessNew"/>
    <dgm:cxn modelId="{814218AA-7745-40A4-AE02-704A59853550}" type="presParOf" srcId="{4AFB834C-8826-49C9-A557-9200B4B9261B}" destId="{DF33EB17-6C6C-45F5-8F2D-4A7B0317A642}" srcOrd="0" destOrd="0" presId="urn:microsoft.com/office/officeart/2016/7/layout/RepeatingBendingProcessNew"/>
    <dgm:cxn modelId="{EBB7024E-02E8-460C-97ED-0DB3A21C1625}" type="presParOf" srcId="{CE129552-B88B-4109-AA11-26F2C7A7F110}" destId="{D6C19360-D4B6-4C21-A834-51508B46AEF4}" srcOrd="4" destOrd="0" presId="urn:microsoft.com/office/officeart/2016/7/layout/RepeatingBendingProcessNew"/>
    <dgm:cxn modelId="{575A31B8-75CA-4573-8F39-7043147C6E9D}" type="presParOf" srcId="{CE129552-B88B-4109-AA11-26F2C7A7F110}" destId="{643AE29D-5DCC-4AF7-A06C-F13146EE13BF}" srcOrd="5" destOrd="0" presId="urn:microsoft.com/office/officeart/2016/7/layout/RepeatingBendingProcessNew"/>
    <dgm:cxn modelId="{031BDA65-064E-4787-8B5B-0EFB1310A638}" type="presParOf" srcId="{643AE29D-5DCC-4AF7-A06C-F13146EE13BF}" destId="{E0AB2DE0-8370-4C19-AA8C-A7AC702313E6}" srcOrd="0" destOrd="0" presId="urn:microsoft.com/office/officeart/2016/7/layout/RepeatingBendingProcessNew"/>
    <dgm:cxn modelId="{8D9D2C70-FCA1-40D8-86DA-086DAA87E9DB}" type="presParOf" srcId="{CE129552-B88B-4109-AA11-26F2C7A7F110}" destId="{745B573A-A471-487F-89DF-E6B6C0369C84}" srcOrd="6" destOrd="0" presId="urn:microsoft.com/office/officeart/2016/7/layout/RepeatingBendingProcessNew"/>
    <dgm:cxn modelId="{BE639CE5-8F91-4148-B520-C45CA9E089EC}" type="presParOf" srcId="{CE129552-B88B-4109-AA11-26F2C7A7F110}" destId="{FAEB7F8A-8EEA-44B2-BA20-56D3845E0D50}" srcOrd="7" destOrd="0" presId="urn:microsoft.com/office/officeart/2016/7/layout/RepeatingBendingProcessNew"/>
    <dgm:cxn modelId="{F1702A9F-493A-4EEE-BD9D-DA3F1D7F8331}" type="presParOf" srcId="{FAEB7F8A-8EEA-44B2-BA20-56D3845E0D50}" destId="{C214C96B-2BDA-44CD-A78D-748FCB190E10}" srcOrd="0" destOrd="0" presId="urn:microsoft.com/office/officeart/2016/7/layout/RepeatingBendingProcessNew"/>
    <dgm:cxn modelId="{D3BBA907-3588-4E32-939B-AEEEE66F4B24}" type="presParOf" srcId="{CE129552-B88B-4109-AA11-26F2C7A7F110}" destId="{0EC6A14B-6CD2-49F1-8CFF-576957BBEB24}" srcOrd="8" destOrd="0" presId="urn:microsoft.com/office/officeart/2016/7/layout/RepeatingBendingProcessNew"/>
    <dgm:cxn modelId="{7A97ABB7-40E8-4556-A9C5-4D2568EECD15}" type="presParOf" srcId="{CE129552-B88B-4109-AA11-26F2C7A7F110}" destId="{8BACFF23-94EA-4232-AA3A-4E714E542D21}" srcOrd="9" destOrd="0" presId="urn:microsoft.com/office/officeart/2016/7/layout/RepeatingBendingProcessNew"/>
    <dgm:cxn modelId="{61E05C00-0543-4911-A8C3-5C01A386E619}" type="presParOf" srcId="{8BACFF23-94EA-4232-AA3A-4E714E542D21}" destId="{08ED0261-F1FB-4094-86CB-21CF2BBB1AAD}" srcOrd="0" destOrd="0" presId="urn:microsoft.com/office/officeart/2016/7/layout/RepeatingBendingProcessNew"/>
    <dgm:cxn modelId="{70EF977E-2136-4280-B066-12D0BAF6059F}" type="presParOf" srcId="{CE129552-B88B-4109-AA11-26F2C7A7F110}" destId="{5BA83DCF-A85C-45C1-8D93-74E63EBE408C}"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F422BB-7639-4638-8BDB-36F9A513B68E}"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A022ED18-8954-44C6-BE6F-D2D931D9A8B0}">
      <dgm:prSet/>
      <dgm:spPr/>
      <dgm:t>
        <a:bodyPr/>
        <a:lstStyle/>
        <a:p>
          <a:r>
            <a:rPr lang="en-US"/>
            <a:t>The family (including all family members) must supply any information that HUD or the Housing Authority (HA) determines necessary in the administration of the program.  This includes any required evidence of citizenship or eligible immigration status and pertains to all adults on the lease.</a:t>
          </a:r>
        </a:p>
      </dgm:t>
    </dgm:pt>
    <dgm:pt modelId="{D442FA6F-31C3-4462-9BAB-E3A375B54ED9}" type="parTrans" cxnId="{68FC6CB3-68F1-4F0A-A71C-5125C5875957}">
      <dgm:prSet/>
      <dgm:spPr/>
      <dgm:t>
        <a:bodyPr/>
        <a:lstStyle/>
        <a:p>
          <a:endParaRPr lang="en-US"/>
        </a:p>
      </dgm:t>
    </dgm:pt>
    <dgm:pt modelId="{7C8A6588-A356-467B-B19A-B07EFDA70143}" type="sibTrans" cxnId="{68FC6CB3-68F1-4F0A-A71C-5125C5875957}">
      <dgm:prSet/>
      <dgm:spPr/>
      <dgm:t>
        <a:bodyPr/>
        <a:lstStyle/>
        <a:p>
          <a:endParaRPr lang="en-US"/>
        </a:p>
      </dgm:t>
    </dgm:pt>
    <dgm:pt modelId="{69866A82-8AB4-4A82-818F-44B309E046D0}">
      <dgm:prSet/>
      <dgm:spPr/>
      <dgm:t>
        <a:bodyPr/>
        <a:lstStyle/>
        <a:p>
          <a:r>
            <a:rPr lang="en-US"/>
            <a:t>The family must report all changes in </a:t>
          </a:r>
          <a:r>
            <a:rPr lang="en-US" b="1"/>
            <a:t>earned</a:t>
          </a:r>
          <a:r>
            <a:rPr lang="en-US"/>
            <a:t> income and family composition </a:t>
          </a:r>
          <a:r>
            <a:rPr lang="en-US" u="sng"/>
            <a:t>in writing </a:t>
          </a:r>
          <a:r>
            <a:rPr lang="en-US"/>
            <a:t>within 14 business days of the change.  This includes changes in employment, adding household members, removing household members, etc.</a:t>
          </a:r>
        </a:p>
      </dgm:t>
    </dgm:pt>
    <dgm:pt modelId="{67680E08-717F-4D6A-BDBB-DD6715AAA67A}" type="parTrans" cxnId="{C382AC32-EF77-4195-A335-608303DF6D8E}">
      <dgm:prSet/>
      <dgm:spPr/>
      <dgm:t>
        <a:bodyPr/>
        <a:lstStyle/>
        <a:p>
          <a:endParaRPr lang="en-US"/>
        </a:p>
      </dgm:t>
    </dgm:pt>
    <dgm:pt modelId="{DD6F02DD-B87D-4F2C-934E-E97F044EDA3D}" type="sibTrans" cxnId="{C382AC32-EF77-4195-A335-608303DF6D8E}">
      <dgm:prSet/>
      <dgm:spPr/>
      <dgm:t>
        <a:bodyPr/>
        <a:lstStyle/>
        <a:p>
          <a:endParaRPr lang="en-US"/>
        </a:p>
      </dgm:t>
    </dgm:pt>
    <dgm:pt modelId="{70EE26C2-C1EA-415D-A1F7-A65314421584}" type="pres">
      <dgm:prSet presAssocID="{FDF422BB-7639-4638-8BDB-36F9A513B68E}" presName="linear" presStyleCnt="0">
        <dgm:presLayoutVars>
          <dgm:animLvl val="lvl"/>
          <dgm:resizeHandles val="exact"/>
        </dgm:presLayoutVars>
      </dgm:prSet>
      <dgm:spPr/>
    </dgm:pt>
    <dgm:pt modelId="{6DDDACD5-7A2F-4027-9822-43E3054DB265}" type="pres">
      <dgm:prSet presAssocID="{A022ED18-8954-44C6-BE6F-D2D931D9A8B0}" presName="parentText" presStyleLbl="node1" presStyleIdx="0" presStyleCnt="2">
        <dgm:presLayoutVars>
          <dgm:chMax val="0"/>
          <dgm:bulletEnabled val="1"/>
        </dgm:presLayoutVars>
      </dgm:prSet>
      <dgm:spPr/>
    </dgm:pt>
    <dgm:pt modelId="{9224DFD0-FA44-4235-B62B-2BDF206A95D5}" type="pres">
      <dgm:prSet presAssocID="{7C8A6588-A356-467B-B19A-B07EFDA70143}" presName="spacer" presStyleCnt="0"/>
      <dgm:spPr/>
    </dgm:pt>
    <dgm:pt modelId="{A2F1E719-B60A-42FF-8131-0A4155C7A207}" type="pres">
      <dgm:prSet presAssocID="{69866A82-8AB4-4A82-818F-44B309E046D0}" presName="parentText" presStyleLbl="node1" presStyleIdx="1" presStyleCnt="2">
        <dgm:presLayoutVars>
          <dgm:chMax val="0"/>
          <dgm:bulletEnabled val="1"/>
        </dgm:presLayoutVars>
      </dgm:prSet>
      <dgm:spPr/>
    </dgm:pt>
  </dgm:ptLst>
  <dgm:cxnLst>
    <dgm:cxn modelId="{B109890D-D6F7-4A24-A582-25A74DE0D93C}" type="presOf" srcId="{69866A82-8AB4-4A82-818F-44B309E046D0}" destId="{A2F1E719-B60A-42FF-8131-0A4155C7A207}" srcOrd="0" destOrd="0" presId="urn:microsoft.com/office/officeart/2005/8/layout/vList2"/>
    <dgm:cxn modelId="{2EA8AF0F-A4AA-48AF-AC78-25BAD0F306BC}" type="presOf" srcId="{FDF422BB-7639-4638-8BDB-36F9A513B68E}" destId="{70EE26C2-C1EA-415D-A1F7-A65314421584}" srcOrd="0" destOrd="0" presId="urn:microsoft.com/office/officeart/2005/8/layout/vList2"/>
    <dgm:cxn modelId="{16B09628-6DD9-4960-9183-80AF3E1D1195}" type="presOf" srcId="{A022ED18-8954-44C6-BE6F-D2D931D9A8B0}" destId="{6DDDACD5-7A2F-4027-9822-43E3054DB265}" srcOrd="0" destOrd="0" presId="urn:microsoft.com/office/officeart/2005/8/layout/vList2"/>
    <dgm:cxn modelId="{C382AC32-EF77-4195-A335-608303DF6D8E}" srcId="{FDF422BB-7639-4638-8BDB-36F9A513B68E}" destId="{69866A82-8AB4-4A82-818F-44B309E046D0}" srcOrd="1" destOrd="0" parTransId="{67680E08-717F-4D6A-BDBB-DD6715AAA67A}" sibTransId="{DD6F02DD-B87D-4F2C-934E-E97F044EDA3D}"/>
    <dgm:cxn modelId="{68FC6CB3-68F1-4F0A-A71C-5125C5875957}" srcId="{FDF422BB-7639-4638-8BDB-36F9A513B68E}" destId="{A022ED18-8954-44C6-BE6F-D2D931D9A8B0}" srcOrd="0" destOrd="0" parTransId="{D442FA6F-31C3-4462-9BAB-E3A375B54ED9}" sibTransId="{7C8A6588-A356-467B-B19A-B07EFDA70143}"/>
    <dgm:cxn modelId="{274F4F11-8087-4AA2-B1A4-564192ED17C3}" type="presParOf" srcId="{70EE26C2-C1EA-415D-A1F7-A65314421584}" destId="{6DDDACD5-7A2F-4027-9822-43E3054DB265}" srcOrd="0" destOrd="0" presId="urn:microsoft.com/office/officeart/2005/8/layout/vList2"/>
    <dgm:cxn modelId="{0F6F3931-D0AA-4BCE-B1AD-2C2437E3A6DC}" type="presParOf" srcId="{70EE26C2-C1EA-415D-A1F7-A65314421584}" destId="{9224DFD0-FA44-4235-B62B-2BDF206A95D5}" srcOrd="1" destOrd="0" presId="urn:microsoft.com/office/officeart/2005/8/layout/vList2"/>
    <dgm:cxn modelId="{D4682B8A-F872-4E44-80C8-5C86D5E70F44}" type="presParOf" srcId="{70EE26C2-C1EA-415D-A1F7-A65314421584}" destId="{A2F1E719-B60A-42FF-8131-0A4155C7A20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2C72DA8-B2F5-487F-8F16-B4278738EFF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EDA6AB7-46C6-4CEA-9722-4033217CA7A1}">
      <dgm:prSet/>
      <dgm:spPr/>
      <dgm:t>
        <a:bodyPr/>
        <a:lstStyle/>
        <a:p>
          <a:r>
            <a:rPr lang="en-US"/>
            <a:t>The landlord will notify the HA if the family is damaging the unit or failing to maintain utility service(s).  This will require you to perform your own inspections.  If you find there is excessive damage, lack of maintenance, or suspended utility services, you are strongly advised to submit pictures, video or any other documentation to this office.</a:t>
          </a:r>
        </a:p>
      </dgm:t>
    </dgm:pt>
    <dgm:pt modelId="{D8A89E89-87F4-4B73-89FB-5D882C797139}" type="parTrans" cxnId="{BD3CF3D7-5D4E-46F2-A985-288167264922}">
      <dgm:prSet/>
      <dgm:spPr/>
      <dgm:t>
        <a:bodyPr/>
        <a:lstStyle/>
        <a:p>
          <a:endParaRPr lang="en-US"/>
        </a:p>
      </dgm:t>
    </dgm:pt>
    <dgm:pt modelId="{2BDAA1CC-923E-4B7D-9BC0-911E0EAB9F28}" type="sibTrans" cxnId="{BD3CF3D7-5D4E-46F2-A985-288167264922}">
      <dgm:prSet/>
      <dgm:spPr/>
      <dgm:t>
        <a:bodyPr/>
        <a:lstStyle/>
        <a:p>
          <a:endParaRPr lang="en-US"/>
        </a:p>
      </dgm:t>
    </dgm:pt>
    <dgm:pt modelId="{DC1EE0C8-A02F-4AE9-A361-84F95216D911}">
      <dgm:prSet/>
      <dgm:spPr/>
      <dgm:t>
        <a:bodyPr/>
        <a:lstStyle/>
        <a:p>
          <a:r>
            <a:rPr lang="en-US"/>
            <a:t>With  proper notice, families are obligated to allow the landlord to enter the unit in order to make repairs or inspect as required.</a:t>
          </a:r>
        </a:p>
      </dgm:t>
    </dgm:pt>
    <dgm:pt modelId="{F43EFF2D-57E0-494A-A621-D16FCAF281FA}" type="parTrans" cxnId="{7C033E02-1001-4131-8090-5924E3BCA4C0}">
      <dgm:prSet/>
      <dgm:spPr/>
      <dgm:t>
        <a:bodyPr/>
        <a:lstStyle/>
        <a:p>
          <a:endParaRPr lang="en-US"/>
        </a:p>
      </dgm:t>
    </dgm:pt>
    <dgm:pt modelId="{F0BFB298-16D1-44E7-B827-9A52A63AD542}" type="sibTrans" cxnId="{7C033E02-1001-4131-8090-5924E3BCA4C0}">
      <dgm:prSet/>
      <dgm:spPr/>
      <dgm:t>
        <a:bodyPr/>
        <a:lstStyle/>
        <a:p>
          <a:endParaRPr lang="en-US"/>
        </a:p>
      </dgm:t>
    </dgm:pt>
    <dgm:pt modelId="{B369485D-4B34-44B1-91DC-4A1ADC8ACDB9}">
      <dgm:prSet/>
      <dgm:spPr/>
      <dgm:t>
        <a:bodyPr/>
        <a:lstStyle/>
        <a:p>
          <a:r>
            <a:rPr lang="en-US" b="1"/>
            <a:t>If the tenant fails to allow the landlord entry into the unit, the landlord may provide the tenant with a </a:t>
          </a:r>
          <a:r>
            <a:rPr lang="en-US" b="1" u="sng"/>
            <a:t>written 24-hour notice</a:t>
          </a:r>
          <a:r>
            <a:rPr lang="en-US"/>
            <a:t> </a:t>
          </a:r>
          <a:r>
            <a:rPr lang="en-US" b="1"/>
            <a:t>to enter the unit.  </a:t>
          </a:r>
          <a:endParaRPr lang="en-US"/>
        </a:p>
      </dgm:t>
    </dgm:pt>
    <dgm:pt modelId="{3F251855-99B8-4FA9-B103-8DF53BEF6F08}" type="parTrans" cxnId="{97A4CEAE-B303-4880-86A9-1CBE95BECC5B}">
      <dgm:prSet/>
      <dgm:spPr/>
      <dgm:t>
        <a:bodyPr/>
        <a:lstStyle/>
        <a:p>
          <a:endParaRPr lang="en-US"/>
        </a:p>
      </dgm:t>
    </dgm:pt>
    <dgm:pt modelId="{8BFF25CC-A95E-4D86-94FB-EC876320DA65}" type="sibTrans" cxnId="{97A4CEAE-B303-4880-86A9-1CBE95BECC5B}">
      <dgm:prSet/>
      <dgm:spPr/>
      <dgm:t>
        <a:bodyPr/>
        <a:lstStyle/>
        <a:p>
          <a:endParaRPr lang="en-US"/>
        </a:p>
      </dgm:t>
    </dgm:pt>
    <dgm:pt modelId="{E37D82BE-2DFA-4845-8828-86AD73F680D6}">
      <dgm:prSet/>
      <dgm:spPr/>
      <dgm:t>
        <a:bodyPr/>
        <a:lstStyle/>
        <a:p>
          <a:r>
            <a:rPr lang="en-US"/>
            <a:t>Accessing the unit may take place whether or not the tenant is present.</a:t>
          </a:r>
        </a:p>
      </dgm:t>
    </dgm:pt>
    <dgm:pt modelId="{E4F11640-63E8-4943-807D-900511191808}" type="parTrans" cxnId="{54EEB3C5-D0AF-4641-B047-794511F1F958}">
      <dgm:prSet/>
      <dgm:spPr/>
      <dgm:t>
        <a:bodyPr/>
        <a:lstStyle/>
        <a:p>
          <a:endParaRPr lang="en-US"/>
        </a:p>
      </dgm:t>
    </dgm:pt>
    <dgm:pt modelId="{417C1B88-8CD6-4D9C-B02C-B661A7EE077B}" type="sibTrans" cxnId="{54EEB3C5-D0AF-4641-B047-794511F1F958}">
      <dgm:prSet/>
      <dgm:spPr/>
      <dgm:t>
        <a:bodyPr/>
        <a:lstStyle/>
        <a:p>
          <a:endParaRPr lang="en-US"/>
        </a:p>
      </dgm:t>
    </dgm:pt>
    <dgm:pt modelId="{C70079BB-9DE8-46D2-B7FE-BEC5411F141E}">
      <dgm:prSet/>
      <dgm:spPr/>
      <dgm:t>
        <a:bodyPr/>
        <a:lstStyle/>
        <a:p>
          <a:r>
            <a:rPr lang="en-US"/>
            <a:t>An exception to the 24-hour notice would be an emergency requiring immediate access to the unit.  Examples of such emergencies are:  fire, flooding, gas smell, etc.</a:t>
          </a:r>
        </a:p>
      </dgm:t>
    </dgm:pt>
    <dgm:pt modelId="{0FCD0260-CA14-4955-98E7-BBCAA30D2AD8}" type="parTrans" cxnId="{B0F031AB-254F-441B-B635-2766CE77A38A}">
      <dgm:prSet/>
      <dgm:spPr/>
      <dgm:t>
        <a:bodyPr/>
        <a:lstStyle/>
        <a:p>
          <a:endParaRPr lang="en-US"/>
        </a:p>
      </dgm:t>
    </dgm:pt>
    <dgm:pt modelId="{E4823795-941F-454C-9990-81CA859CE569}" type="sibTrans" cxnId="{B0F031AB-254F-441B-B635-2766CE77A38A}">
      <dgm:prSet/>
      <dgm:spPr/>
      <dgm:t>
        <a:bodyPr/>
        <a:lstStyle/>
        <a:p>
          <a:endParaRPr lang="en-US"/>
        </a:p>
      </dgm:t>
    </dgm:pt>
    <dgm:pt modelId="{68A9FF8F-1161-464A-8EF9-B61385218DFE}" type="pres">
      <dgm:prSet presAssocID="{F2C72DA8-B2F5-487F-8F16-B4278738EFFD}" presName="root" presStyleCnt="0">
        <dgm:presLayoutVars>
          <dgm:dir/>
          <dgm:resizeHandles val="exact"/>
        </dgm:presLayoutVars>
      </dgm:prSet>
      <dgm:spPr/>
    </dgm:pt>
    <dgm:pt modelId="{A0C7852A-309E-4E6D-AE2A-4E5E068781F4}" type="pres">
      <dgm:prSet presAssocID="{8EDA6AB7-46C6-4CEA-9722-4033217CA7A1}" presName="compNode" presStyleCnt="0"/>
      <dgm:spPr/>
    </dgm:pt>
    <dgm:pt modelId="{153B5AE0-69D8-4E58-8B61-D1B8C801B659}" type="pres">
      <dgm:prSet presAssocID="{8EDA6AB7-46C6-4CEA-9722-4033217CA7A1}" presName="bgRect" presStyleLbl="bgShp" presStyleIdx="0" presStyleCnt="5"/>
      <dgm:spPr/>
    </dgm:pt>
    <dgm:pt modelId="{61CB6508-09EC-4AB9-8949-4EE0F48C0784}" type="pres">
      <dgm:prSet presAssocID="{8EDA6AB7-46C6-4CEA-9722-4033217CA7A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irefighter"/>
        </a:ext>
      </dgm:extLst>
    </dgm:pt>
    <dgm:pt modelId="{E504C658-B1D6-47F4-9389-12BC9E419600}" type="pres">
      <dgm:prSet presAssocID="{8EDA6AB7-46C6-4CEA-9722-4033217CA7A1}" presName="spaceRect" presStyleCnt="0"/>
      <dgm:spPr/>
    </dgm:pt>
    <dgm:pt modelId="{4E774028-1675-4647-A341-714E4A165C32}" type="pres">
      <dgm:prSet presAssocID="{8EDA6AB7-46C6-4CEA-9722-4033217CA7A1}" presName="parTx" presStyleLbl="revTx" presStyleIdx="0" presStyleCnt="5">
        <dgm:presLayoutVars>
          <dgm:chMax val="0"/>
          <dgm:chPref val="0"/>
        </dgm:presLayoutVars>
      </dgm:prSet>
      <dgm:spPr/>
    </dgm:pt>
    <dgm:pt modelId="{BCF53348-F078-46D4-B190-69467022CA0C}" type="pres">
      <dgm:prSet presAssocID="{2BDAA1CC-923E-4B7D-9BC0-911E0EAB9F28}" presName="sibTrans" presStyleCnt="0"/>
      <dgm:spPr/>
    </dgm:pt>
    <dgm:pt modelId="{A40A0385-BC2F-4D18-BE4A-FD3E9AFC0508}" type="pres">
      <dgm:prSet presAssocID="{DC1EE0C8-A02F-4AE9-A361-84F95216D911}" presName="compNode" presStyleCnt="0"/>
      <dgm:spPr/>
    </dgm:pt>
    <dgm:pt modelId="{51E4AA1D-30CE-40C4-98EE-BC0AAB395750}" type="pres">
      <dgm:prSet presAssocID="{DC1EE0C8-A02F-4AE9-A361-84F95216D911}" presName="bgRect" presStyleLbl="bgShp" presStyleIdx="1" presStyleCnt="5"/>
      <dgm:spPr/>
    </dgm:pt>
    <dgm:pt modelId="{7E5DCF73-39D4-411C-8430-F31A0E048792}" type="pres">
      <dgm:prSet presAssocID="{DC1EE0C8-A02F-4AE9-A361-84F95216D91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uburban scene"/>
        </a:ext>
      </dgm:extLst>
    </dgm:pt>
    <dgm:pt modelId="{760F8429-6668-41DD-8C97-D6D2990043D2}" type="pres">
      <dgm:prSet presAssocID="{DC1EE0C8-A02F-4AE9-A361-84F95216D911}" presName="spaceRect" presStyleCnt="0"/>
      <dgm:spPr/>
    </dgm:pt>
    <dgm:pt modelId="{C0AC8E08-230E-41DE-8ED2-626BB5E09867}" type="pres">
      <dgm:prSet presAssocID="{DC1EE0C8-A02F-4AE9-A361-84F95216D911}" presName="parTx" presStyleLbl="revTx" presStyleIdx="1" presStyleCnt="5">
        <dgm:presLayoutVars>
          <dgm:chMax val="0"/>
          <dgm:chPref val="0"/>
        </dgm:presLayoutVars>
      </dgm:prSet>
      <dgm:spPr/>
    </dgm:pt>
    <dgm:pt modelId="{2FA45B25-9922-4A31-AD9A-A79D070C71CE}" type="pres">
      <dgm:prSet presAssocID="{F0BFB298-16D1-44E7-B827-9A52A63AD542}" presName="sibTrans" presStyleCnt="0"/>
      <dgm:spPr/>
    </dgm:pt>
    <dgm:pt modelId="{870A83C0-26BB-40AC-8521-B0E975AB0A7D}" type="pres">
      <dgm:prSet presAssocID="{B369485D-4B34-44B1-91DC-4A1ADC8ACDB9}" presName="compNode" presStyleCnt="0"/>
      <dgm:spPr/>
    </dgm:pt>
    <dgm:pt modelId="{D0B716D9-99C3-43DF-BA56-05EB8F0E9DBA}" type="pres">
      <dgm:prSet presAssocID="{B369485D-4B34-44B1-91DC-4A1ADC8ACDB9}" presName="bgRect" presStyleLbl="bgShp" presStyleIdx="2" presStyleCnt="5"/>
      <dgm:spPr/>
    </dgm:pt>
    <dgm:pt modelId="{CF7D22B6-42B8-4E71-934E-9FEDD29E2071}" type="pres">
      <dgm:prSet presAssocID="{B369485D-4B34-44B1-91DC-4A1ADC8ACDB9}"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udge"/>
        </a:ext>
      </dgm:extLst>
    </dgm:pt>
    <dgm:pt modelId="{7B26981A-5325-4A96-8ED5-07B74B29EC58}" type="pres">
      <dgm:prSet presAssocID="{B369485D-4B34-44B1-91DC-4A1ADC8ACDB9}" presName="spaceRect" presStyleCnt="0"/>
      <dgm:spPr/>
    </dgm:pt>
    <dgm:pt modelId="{119F70E5-3FAE-4D2E-8D13-18A03CA914FD}" type="pres">
      <dgm:prSet presAssocID="{B369485D-4B34-44B1-91DC-4A1ADC8ACDB9}" presName="parTx" presStyleLbl="revTx" presStyleIdx="2" presStyleCnt="5">
        <dgm:presLayoutVars>
          <dgm:chMax val="0"/>
          <dgm:chPref val="0"/>
        </dgm:presLayoutVars>
      </dgm:prSet>
      <dgm:spPr/>
    </dgm:pt>
    <dgm:pt modelId="{3F204987-417F-4057-8BB0-82552898BC03}" type="pres">
      <dgm:prSet presAssocID="{8BFF25CC-A95E-4D86-94FB-EC876320DA65}" presName="sibTrans" presStyleCnt="0"/>
      <dgm:spPr/>
    </dgm:pt>
    <dgm:pt modelId="{EFFF1763-2EF1-48C1-AE46-E14B647A3364}" type="pres">
      <dgm:prSet presAssocID="{E37D82BE-2DFA-4845-8828-86AD73F680D6}" presName="compNode" presStyleCnt="0"/>
      <dgm:spPr/>
    </dgm:pt>
    <dgm:pt modelId="{49FCD6D9-CCDF-43CC-95D3-77C748EE53F7}" type="pres">
      <dgm:prSet presAssocID="{E37D82BE-2DFA-4845-8828-86AD73F680D6}" presName="bgRect" presStyleLbl="bgShp" presStyleIdx="3" presStyleCnt="5"/>
      <dgm:spPr/>
    </dgm:pt>
    <dgm:pt modelId="{4DB44A89-C4E9-4D02-B998-E8EF49CB9B90}" type="pres">
      <dgm:prSet presAssocID="{E37D82BE-2DFA-4845-8828-86AD73F680D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isconnected"/>
        </a:ext>
      </dgm:extLst>
    </dgm:pt>
    <dgm:pt modelId="{271053C2-D66C-4DC5-9E4A-F98F3D279036}" type="pres">
      <dgm:prSet presAssocID="{E37D82BE-2DFA-4845-8828-86AD73F680D6}" presName="spaceRect" presStyleCnt="0"/>
      <dgm:spPr/>
    </dgm:pt>
    <dgm:pt modelId="{F396D42B-CC2C-4EA4-BFF1-816DCECE3683}" type="pres">
      <dgm:prSet presAssocID="{E37D82BE-2DFA-4845-8828-86AD73F680D6}" presName="parTx" presStyleLbl="revTx" presStyleIdx="3" presStyleCnt="5">
        <dgm:presLayoutVars>
          <dgm:chMax val="0"/>
          <dgm:chPref val="0"/>
        </dgm:presLayoutVars>
      </dgm:prSet>
      <dgm:spPr/>
    </dgm:pt>
    <dgm:pt modelId="{17776990-99DB-4FE8-A604-00F7F97580D4}" type="pres">
      <dgm:prSet presAssocID="{417C1B88-8CD6-4D9C-B02C-B661A7EE077B}" presName="sibTrans" presStyleCnt="0"/>
      <dgm:spPr/>
    </dgm:pt>
    <dgm:pt modelId="{782D3447-2A6A-40C5-8062-9CA26D2C000E}" type="pres">
      <dgm:prSet presAssocID="{C70079BB-9DE8-46D2-B7FE-BEC5411F141E}" presName="compNode" presStyleCnt="0"/>
      <dgm:spPr/>
    </dgm:pt>
    <dgm:pt modelId="{9FDAC896-B8E0-44F6-B232-47FBCC70D147}" type="pres">
      <dgm:prSet presAssocID="{C70079BB-9DE8-46D2-B7FE-BEC5411F141E}" presName="bgRect" presStyleLbl="bgShp" presStyleIdx="4" presStyleCnt="5"/>
      <dgm:spPr/>
    </dgm:pt>
    <dgm:pt modelId="{2C9BA05F-6FBC-4BBF-8244-0D3CED3F6A06}" type="pres">
      <dgm:prSet presAssocID="{C70079BB-9DE8-46D2-B7FE-BEC5411F141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Ambulance"/>
        </a:ext>
      </dgm:extLst>
    </dgm:pt>
    <dgm:pt modelId="{7B677D22-F396-4C66-AAB4-04277F9B077C}" type="pres">
      <dgm:prSet presAssocID="{C70079BB-9DE8-46D2-B7FE-BEC5411F141E}" presName="spaceRect" presStyleCnt="0"/>
      <dgm:spPr/>
    </dgm:pt>
    <dgm:pt modelId="{057AC66E-A90E-4139-9284-A7B884CB9933}" type="pres">
      <dgm:prSet presAssocID="{C70079BB-9DE8-46D2-B7FE-BEC5411F141E}" presName="parTx" presStyleLbl="revTx" presStyleIdx="4" presStyleCnt="5">
        <dgm:presLayoutVars>
          <dgm:chMax val="0"/>
          <dgm:chPref val="0"/>
        </dgm:presLayoutVars>
      </dgm:prSet>
      <dgm:spPr/>
    </dgm:pt>
  </dgm:ptLst>
  <dgm:cxnLst>
    <dgm:cxn modelId="{7C033E02-1001-4131-8090-5924E3BCA4C0}" srcId="{F2C72DA8-B2F5-487F-8F16-B4278738EFFD}" destId="{DC1EE0C8-A02F-4AE9-A361-84F95216D911}" srcOrd="1" destOrd="0" parTransId="{F43EFF2D-57E0-494A-A621-D16FCAF281FA}" sibTransId="{F0BFB298-16D1-44E7-B827-9A52A63AD542}"/>
    <dgm:cxn modelId="{4F619304-D565-4FCD-A54E-08A214FE8C31}" type="presOf" srcId="{E37D82BE-2DFA-4845-8828-86AD73F680D6}" destId="{F396D42B-CC2C-4EA4-BFF1-816DCECE3683}" srcOrd="0" destOrd="0" presId="urn:microsoft.com/office/officeart/2018/2/layout/IconVerticalSolidList"/>
    <dgm:cxn modelId="{2F5C113D-23E5-465B-B69D-F8CA745CAE0A}" type="presOf" srcId="{DC1EE0C8-A02F-4AE9-A361-84F95216D911}" destId="{C0AC8E08-230E-41DE-8ED2-626BB5E09867}" srcOrd="0" destOrd="0" presId="urn:microsoft.com/office/officeart/2018/2/layout/IconVerticalSolidList"/>
    <dgm:cxn modelId="{6CD7DC4E-EA18-49D3-88D7-2E1C54E73E7D}" type="presOf" srcId="{F2C72DA8-B2F5-487F-8F16-B4278738EFFD}" destId="{68A9FF8F-1161-464A-8EF9-B61385218DFE}" srcOrd="0" destOrd="0" presId="urn:microsoft.com/office/officeart/2018/2/layout/IconVerticalSolidList"/>
    <dgm:cxn modelId="{9F8ADE57-8CB6-4A27-A743-5F4F886373FC}" type="presOf" srcId="{B369485D-4B34-44B1-91DC-4A1ADC8ACDB9}" destId="{119F70E5-3FAE-4D2E-8D13-18A03CA914FD}" srcOrd="0" destOrd="0" presId="urn:microsoft.com/office/officeart/2018/2/layout/IconVerticalSolidList"/>
    <dgm:cxn modelId="{8056C99A-CDA9-4F67-8247-03A248B4006A}" type="presOf" srcId="{C70079BB-9DE8-46D2-B7FE-BEC5411F141E}" destId="{057AC66E-A90E-4139-9284-A7B884CB9933}" srcOrd="0" destOrd="0" presId="urn:microsoft.com/office/officeart/2018/2/layout/IconVerticalSolidList"/>
    <dgm:cxn modelId="{09DD83A4-C7A7-4F75-88F9-DA9E3052B77F}" type="presOf" srcId="{8EDA6AB7-46C6-4CEA-9722-4033217CA7A1}" destId="{4E774028-1675-4647-A341-714E4A165C32}" srcOrd="0" destOrd="0" presId="urn:microsoft.com/office/officeart/2018/2/layout/IconVerticalSolidList"/>
    <dgm:cxn modelId="{B0F031AB-254F-441B-B635-2766CE77A38A}" srcId="{F2C72DA8-B2F5-487F-8F16-B4278738EFFD}" destId="{C70079BB-9DE8-46D2-B7FE-BEC5411F141E}" srcOrd="4" destOrd="0" parTransId="{0FCD0260-CA14-4955-98E7-BBCAA30D2AD8}" sibTransId="{E4823795-941F-454C-9990-81CA859CE569}"/>
    <dgm:cxn modelId="{97A4CEAE-B303-4880-86A9-1CBE95BECC5B}" srcId="{F2C72DA8-B2F5-487F-8F16-B4278738EFFD}" destId="{B369485D-4B34-44B1-91DC-4A1ADC8ACDB9}" srcOrd="2" destOrd="0" parTransId="{3F251855-99B8-4FA9-B103-8DF53BEF6F08}" sibTransId="{8BFF25CC-A95E-4D86-94FB-EC876320DA65}"/>
    <dgm:cxn modelId="{54EEB3C5-D0AF-4641-B047-794511F1F958}" srcId="{F2C72DA8-B2F5-487F-8F16-B4278738EFFD}" destId="{E37D82BE-2DFA-4845-8828-86AD73F680D6}" srcOrd="3" destOrd="0" parTransId="{E4F11640-63E8-4943-807D-900511191808}" sibTransId="{417C1B88-8CD6-4D9C-B02C-B661A7EE077B}"/>
    <dgm:cxn modelId="{BD3CF3D7-5D4E-46F2-A985-288167264922}" srcId="{F2C72DA8-B2F5-487F-8F16-B4278738EFFD}" destId="{8EDA6AB7-46C6-4CEA-9722-4033217CA7A1}" srcOrd="0" destOrd="0" parTransId="{D8A89E89-87F4-4B73-89FB-5D882C797139}" sibTransId="{2BDAA1CC-923E-4B7D-9BC0-911E0EAB9F28}"/>
    <dgm:cxn modelId="{2E001744-73E8-4762-B749-E98079F669B0}" type="presParOf" srcId="{68A9FF8F-1161-464A-8EF9-B61385218DFE}" destId="{A0C7852A-309E-4E6D-AE2A-4E5E068781F4}" srcOrd="0" destOrd="0" presId="urn:microsoft.com/office/officeart/2018/2/layout/IconVerticalSolidList"/>
    <dgm:cxn modelId="{30219FBB-8233-4136-A107-16AAC371D889}" type="presParOf" srcId="{A0C7852A-309E-4E6D-AE2A-4E5E068781F4}" destId="{153B5AE0-69D8-4E58-8B61-D1B8C801B659}" srcOrd="0" destOrd="0" presId="urn:microsoft.com/office/officeart/2018/2/layout/IconVerticalSolidList"/>
    <dgm:cxn modelId="{E9C9754E-4541-4D94-84C4-2CB066CE7C55}" type="presParOf" srcId="{A0C7852A-309E-4E6D-AE2A-4E5E068781F4}" destId="{61CB6508-09EC-4AB9-8949-4EE0F48C0784}" srcOrd="1" destOrd="0" presId="urn:microsoft.com/office/officeart/2018/2/layout/IconVerticalSolidList"/>
    <dgm:cxn modelId="{798632B1-485D-4FC0-AFF7-A0B08F223F52}" type="presParOf" srcId="{A0C7852A-309E-4E6D-AE2A-4E5E068781F4}" destId="{E504C658-B1D6-47F4-9389-12BC9E419600}" srcOrd="2" destOrd="0" presId="urn:microsoft.com/office/officeart/2018/2/layout/IconVerticalSolidList"/>
    <dgm:cxn modelId="{4D339B06-2E36-46C7-9D1E-1B7AF467A2B5}" type="presParOf" srcId="{A0C7852A-309E-4E6D-AE2A-4E5E068781F4}" destId="{4E774028-1675-4647-A341-714E4A165C32}" srcOrd="3" destOrd="0" presId="urn:microsoft.com/office/officeart/2018/2/layout/IconVerticalSolidList"/>
    <dgm:cxn modelId="{F45BE5EF-1D3A-440A-B4D4-738984C3E223}" type="presParOf" srcId="{68A9FF8F-1161-464A-8EF9-B61385218DFE}" destId="{BCF53348-F078-46D4-B190-69467022CA0C}" srcOrd="1" destOrd="0" presId="urn:microsoft.com/office/officeart/2018/2/layout/IconVerticalSolidList"/>
    <dgm:cxn modelId="{F683E870-E782-4CDB-B688-68A65CB44490}" type="presParOf" srcId="{68A9FF8F-1161-464A-8EF9-B61385218DFE}" destId="{A40A0385-BC2F-4D18-BE4A-FD3E9AFC0508}" srcOrd="2" destOrd="0" presId="urn:microsoft.com/office/officeart/2018/2/layout/IconVerticalSolidList"/>
    <dgm:cxn modelId="{D06747F8-103B-456F-9419-2F1F26363FA3}" type="presParOf" srcId="{A40A0385-BC2F-4D18-BE4A-FD3E9AFC0508}" destId="{51E4AA1D-30CE-40C4-98EE-BC0AAB395750}" srcOrd="0" destOrd="0" presId="urn:microsoft.com/office/officeart/2018/2/layout/IconVerticalSolidList"/>
    <dgm:cxn modelId="{306B4B85-8F6E-4C95-AD87-F83E05C727AE}" type="presParOf" srcId="{A40A0385-BC2F-4D18-BE4A-FD3E9AFC0508}" destId="{7E5DCF73-39D4-411C-8430-F31A0E048792}" srcOrd="1" destOrd="0" presId="urn:microsoft.com/office/officeart/2018/2/layout/IconVerticalSolidList"/>
    <dgm:cxn modelId="{FC86909D-4895-4875-8CFD-0C08F4C933B6}" type="presParOf" srcId="{A40A0385-BC2F-4D18-BE4A-FD3E9AFC0508}" destId="{760F8429-6668-41DD-8C97-D6D2990043D2}" srcOrd="2" destOrd="0" presId="urn:microsoft.com/office/officeart/2018/2/layout/IconVerticalSolidList"/>
    <dgm:cxn modelId="{203CCBF6-36BA-4ED0-B60B-B3741758F3D7}" type="presParOf" srcId="{A40A0385-BC2F-4D18-BE4A-FD3E9AFC0508}" destId="{C0AC8E08-230E-41DE-8ED2-626BB5E09867}" srcOrd="3" destOrd="0" presId="urn:microsoft.com/office/officeart/2018/2/layout/IconVerticalSolidList"/>
    <dgm:cxn modelId="{4CD64081-DB3F-4D69-AB45-63455B57247E}" type="presParOf" srcId="{68A9FF8F-1161-464A-8EF9-B61385218DFE}" destId="{2FA45B25-9922-4A31-AD9A-A79D070C71CE}" srcOrd="3" destOrd="0" presId="urn:microsoft.com/office/officeart/2018/2/layout/IconVerticalSolidList"/>
    <dgm:cxn modelId="{9A24B8B1-9B4E-4636-B847-75CB5F2FC40B}" type="presParOf" srcId="{68A9FF8F-1161-464A-8EF9-B61385218DFE}" destId="{870A83C0-26BB-40AC-8521-B0E975AB0A7D}" srcOrd="4" destOrd="0" presId="urn:microsoft.com/office/officeart/2018/2/layout/IconVerticalSolidList"/>
    <dgm:cxn modelId="{2219BE5D-F870-4B3D-BAE7-904AC5106EF9}" type="presParOf" srcId="{870A83C0-26BB-40AC-8521-B0E975AB0A7D}" destId="{D0B716D9-99C3-43DF-BA56-05EB8F0E9DBA}" srcOrd="0" destOrd="0" presId="urn:microsoft.com/office/officeart/2018/2/layout/IconVerticalSolidList"/>
    <dgm:cxn modelId="{A0EC42AC-8ECC-493F-8CF8-F772820C99FC}" type="presParOf" srcId="{870A83C0-26BB-40AC-8521-B0E975AB0A7D}" destId="{CF7D22B6-42B8-4E71-934E-9FEDD29E2071}" srcOrd="1" destOrd="0" presId="urn:microsoft.com/office/officeart/2018/2/layout/IconVerticalSolidList"/>
    <dgm:cxn modelId="{B2C8FCA3-FC52-42B8-B5E2-7004CD3803DA}" type="presParOf" srcId="{870A83C0-26BB-40AC-8521-B0E975AB0A7D}" destId="{7B26981A-5325-4A96-8ED5-07B74B29EC58}" srcOrd="2" destOrd="0" presId="urn:microsoft.com/office/officeart/2018/2/layout/IconVerticalSolidList"/>
    <dgm:cxn modelId="{DDE98CA9-E6AC-4318-B243-D6EF7277423B}" type="presParOf" srcId="{870A83C0-26BB-40AC-8521-B0E975AB0A7D}" destId="{119F70E5-3FAE-4D2E-8D13-18A03CA914FD}" srcOrd="3" destOrd="0" presId="urn:microsoft.com/office/officeart/2018/2/layout/IconVerticalSolidList"/>
    <dgm:cxn modelId="{537B52BD-D9BE-43B6-86DA-90BFD2549BDC}" type="presParOf" srcId="{68A9FF8F-1161-464A-8EF9-B61385218DFE}" destId="{3F204987-417F-4057-8BB0-82552898BC03}" srcOrd="5" destOrd="0" presId="urn:microsoft.com/office/officeart/2018/2/layout/IconVerticalSolidList"/>
    <dgm:cxn modelId="{3A5FF714-499D-4DA3-B091-3882262042BA}" type="presParOf" srcId="{68A9FF8F-1161-464A-8EF9-B61385218DFE}" destId="{EFFF1763-2EF1-48C1-AE46-E14B647A3364}" srcOrd="6" destOrd="0" presId="urn:microsoft.com/office/officeart/2018/2/layout/IconVerticalSolidList"/>
    <dgm:cxn modelId="{533CFD4E-1B5A-4138-AD68-D218AACCAC61}" type="presParOf" srcId="{EFFF1763-2EF1-48C1-AE46-E14B647A3364}" destId="{49FCD6D9-CCDF-43CC-95D3-77C748EE53F7}" srcOrd="0" destOrd="0" presId="urn:microsoft.com/office/officeart/2018/2/layout/IconVerticalSolidList"/>
    <dgm:cxn modelId="{772D3C4B-3B35-4F58-A8E9-D1C44A5FE41D}" type="presParOf" srcId="{EFFF1763-2EF1-48C1-AE46-E14B647A3364}" destId="{4DB44A89-C4E9-4D02-B998-E8EF49CB9B90}" srcOrd="1" destOrd="0" presId="urn:microsoft.com/office/officeart/2018/2/layout/IconVerticalSolidList"/>
    <dgm:cxn modelId="{B57693C2-777B-4648-A69C-391C48DD59A9}" type="presParOf" srcId="{EFFF1763-2EF1-48C1-AE46-E14B647A3364}" destId="{271053C2-D66C-4DC5-9E4A-F98F3D279036}" srcOrd="2" destOrd="0" presId="urn:microsoft.com/office/officeart/2018/2/layout/IconVerticalSolidList"/>
    <dgm:cxn modelId="{B9D68629-5429-41E3-BA90-0E3B39B61E22}" type="presParOf" srcId="{EFFF1763-2EF1-48C1-AE46-E14B647A3364}" destId="{F396D42B-CC2C-4EA4-BFF1-816DCECE3683}" srcOrd="3" destOrd="0" presId="urn:microsoft.com/office/officeart/2018/2/layout/IconVerticalSolidList"/>
    <dgm:cxn modelId="{C74F7243-A532-43EA-91DE-DE447F92181A}" type="presParOf" srcId="{68A9FF8F-1161-464A-8EF9-B61385218DFE}" destId="{17776990-99DB-4FE8-A604-00F7F97580D4}" srcOrd="7" destOrd="0" presId="urn:microsoft.com/office/officeart/2018/2/layout/IconVerticalSolidList"/>
    <dgm:cxn modelId="{FD0D8E55-FAFF-4DD5-9D79-3E2DA0963410}" type="presParOf" srcId="{68A9FF8F-1161-464A-8EF9-B61385218DFE}" destId="{782D3447-2A6A-40C5-8062-9CA26D2C000E}" srcOrd="8" destOrd="0" presId="urn:microsoft.com/office/officeart/2018/2/layout/IconVerticalSolidList"/>
    <dgm:cxn modelId="{ED7CA742-2618-41F8-A90B-720F165CC473}" type="presParOf" srcId="{782D3447-2A6A-40C5-8062-9CA26D2C000E}" destId="{9FDAC896-B8E0-44F6-B232-47FBCC70D147}" srcOrd="0" destOrd="0" presId="urn:microsoft.com/office/officeart/2018/2/layout/IconVerticalSolidList"/>
    <dgm:cxn modelId="{27CAD30D-7476-41B3-A3CE-81F1D414FAA5}" type="presParOf" srcId="{782D3447-2A6A-40C5-8062-9CA26D2C000E}" destId="{2C9BA05F-6FBC-4BBF-8244-0D3CED3F6A06}" srcOrd="1" destOrd="0" presId="urn:microsoft.com/office/officeart/2018/2/layout/IconVerticalSolidList"/>
    <dgm:cxn modelId="{053DB713-3559-4B92-BC77-A28A97253CA1}" type="presParOf" srcId="{782D3447-2A6A-40C5-8062-9CA26D2C000E}" destId="{7B677D22-F396-4C66-AAB4-04277F9B077C}" srcOrd="2" destOrd="0" presId="urn:microsoft.com/office/officeart/2018/2/layout/IconVerticalSolidList"/>
    <dgm:cxn modelId="{ED794D10-82FC-4ABB-A059-BB12D59CB2B8}" type="presParOf" srcId="{782D3447-2A6A-40C5-8062-9CA26D2C000E}" destId="{057AC66E-A90E-4139-9284-A7B884CB993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5120AE5-CB41-4EB9-8CE0-5962CA56195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F07BF26-14E0-4BCD-B911-48647D2BF4ED}">
      <dgm:prSet/>
      <dgm:spPr/>
      <dgm:t>
        <a:bodyPr/>
        <a:lstStyle/>
        <a:p>
          <a:pPr>
            <a:lnSpc>
              <a:spcPct val="100000"/>
            </a:lnSpc>
          </a:pPr>
          <a:r>
            <a:rPr lang="en-US"/>
            <a:t>The family must notify the HA within 14 business days if anyone moves in or out of the unit.</a:t>
          </a:r>
        </a:p>
      </dgm:t>
    </dgm:pt>
    <dgm:pt modelId="{0C8B64C8-5CAF-4C0D-89C0-971DE3E0C956}" type="parTrans" cxnId="{BD209CB4-707A-4799-B8B1-CE19767FD434}">
      <dgm:prSet/>
      <dgm:spPr/>
      <dgm:t>
        <a:bodyPr/>
        <a:lstStyle/>
        <a:p>
          <a:endParaRPr lang="en-US"/>
        </a:p>
      </dgm:t>
    </dgm:pt>
    <dgm:pt modelId="{3629A8C7-C12F-4BB1-BB55-4BDC46572083}" type="sibTrans" cxnId="{BD209CB4-707A-4799-B8B1-CE19767FD434}">
      <dgm:prSet/>
      <dgm:spPr/>
      <dgm:t>
        <a:bodyPr/>
        <a:lstStyle/>
        <a:p>
          <a:endParaRPr lang="en-US"/>
        </a:p>
      </dgm:t>
    </dgm:pt>
    <dgm:pt modelId="{F79D66B7-E0E0-4BA8-8244-BAA55ADF4270}">
      <dgm:prSet/>
      <dgm:spPr/>
      <dgm:t>
        <a:bodyPr/>
        <a:lstStyle/>
        <a:p>
          <a:pPr>
            <a:lnSpc>
              <a:spcPct val="100000"/>
            </a:lnSpc>
          </a:pPr>
          <a:r>
            <a:rPr lang="en-US"/>
            <a:t>With prior approval of the HA, a foster child or live-in aide may reside in the unit.</a:t>
          </a:r>
        </a:p>
      </dgm:t>
    </dgm:pt>
    <dgm:pt modelId="{9E637B54-603A-4ED1-A8B4-5FE94DA6B95C}" type="parTrans" cxnId="{62B68B7E-EA76-479F-8310-11B2CAF7E2AB}">
      <dgm:prSet/>
      <dgm:spPr/>
      <dgm:t>
        <a:bodyPr/>
        <a:lstStyle/>
        <a:p>
          <a:endParaRPr lang="en-US"/>
        </a:p>
      </dgm:t>
    </dgm:pt>
    <dgm:pt modelId="{B8EB49CE-D7F4-47C0-A359-548C008CE497}" type="sibTrans" cxnId="{62B68B7E-EA76-479F-8310-11B2CAF7E2AB}">
      <dgm:prSet/>
      <dgm:spPr/>
      <dgm:t>
        <a:bodyPr/>
        <a:lstStyle/>
        <a:p>
          <a:endParaRPr lang="en-US"/>
        </a:p>
      </dgm:t>
    </dgm:pt>
    <dgm:pt modelId="{A604F092-459D-434B-8DCC-A06E38F58B8D}">
      <dgm:prSet/>
      <dgm:spPr/>
      <dgm:t>
        <a:bodyPr/>
        <a:lstStyle/>
        <a:p>
          <a:pPr>
            <a:lnSpc>
              <a:spcPct val="100000"/>
            </a:lnSpc>
          </a:pPr>
          <a:r>
            <a:rPr lang="en-US"/>
            <a:t>Household members may engage in legal profit-making activities if they do not interfere with the primary use of the unit as a residence.</a:t>
          </a:r>
        </a:p>
      </dgm:t>
    </dgm:pt>
    <dgm:pt modelId="{C359B617-73A8-4FEF-9C35-9F2E20965940}" type="parTrans" cxnId="{84768934-B508-4EFC-9852-0431B380F74F}">
      <dgm:prSet/>
      <dgm:spPr/>
      <dgm:t>
        <a:bodyPr/>
        <a:lstStyle/>
        <a:p>
          <a:endParaRPr lang="en-US"/>
        </a:p>
      </dgm:t>
    </dgm:pt>
    <dgm:pt modelId="{67C78EA5-7005-4936-9078-2E2F86332878}" type="sibTrans" cxnId="{84768934-B508-4EFC-9852-0431B380F74F}">
      <dgm:prSet/>
      <dgm:spPr/>
      <dgm:t>
        <a:bodyPr/>
        <a:lstStyle/>
        <a:p>
          <a:endParaRPr lang="en-US"/>
        </a:p>
      </dgm:t>
    </dgm:pt>
    <dgm:pt modelId="{A26E200A-8165-4DBE-8F5E-A50B769005C6}" type="pres">
      <dgm:prSet presAssocID="{85120AE5-CB41-4EB9-8CE0-5962CA561951}" presName="root" presStyleCnt="0">
        <dgm:presLayoutVars>
          <dgm:dir/>
          <dgm:resizeHandles val="exact"/>
        </dgm:presLayoutVars>
      </dgm:prSet>
      <dgm:spPr/>
    </dgm:pt>
    <dgm:pt modelId="{B71D72B4-C606-4603-8CFF-12E0609A041B}" type="pres">
      <dgm:prSet presAssocID="{BF07BF26-14E0-4BCD-B911-48647D2BF4ED}" presName="compNode" presStyleCnt="0"/>
      <dgm:spPr/>
    </dgm:pt>
    <dgm:pt modelId="{FCDF93D4-4C1C-4053-AE3F-ED19E5C0A2E5}" type="pres">
      <dgm:prSet presAssocID="{BF07BF26-14E0-4BCD-B911-48647D2BF4ED}" presName="bgRect" presStyleLbl="bgShp" presStyleIdx="0" presStyleCnt="3"/>
      <dgm:spPr/>
    </dgm:pt>
    <dgm:pt modelId="{CF7A7657-3DE8-467D-9E08-3AA60626CB17}" type="pres">
      <dgm:prSet presAssocID="{BF07BF26-14E0-4BCD-B911-48647D2BF4E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ranching Diagram"/>
        </a:ext>
      </dgm:extLst>
    </dgm:pt>
    <dgm:pt modelId="{A3EBB7DE-489B-41E8-AD5B-5FEB4D206217}" type="pres">
      <dgm:prSet presAssocID="{BF07BF26-14E0-4BCD-B911-48647D2BF4ED}" presName="spaceRect" presStyleCnt="0"/>
      <dgm:spPr/>
    </dgm:pt>
    <dgm:pt modelId="{6E35C349-BACB-4A3F-A286-F97706945CB8}" type="pres">
      <dgm:prSet presAssocID="{BF07BF26-14E0-4BCD-B911-48647D2BF4ED}" presName="parTx" presStyleLbl="revTx" presStyleIdx="0" presStyleCnt="3">
        <dgm:presLayoutVars>
          <dgm:chMax val="0"/>
          <dgm:chPref val="0"/>
        </dgm:presLayoutVars>
      </dgm:prSet>
      <dgm:spPr/>
    </dgm:pt>
    <dgm:pt modelId="{D60D005B-B5E2-4C2C-92AC-FD68B89C5B10}" type="pres">
      <dgm:prSet presAssocID="{3629A8C7-C12F-4BB1-BB55-4BDC46572083}" presName="sibTrans" presStyleCnt="0"/>
      <dgm:spPr/>
    </dgm:pt>
    <dgm:pt modelId="{7B8EAFE1-A22F-4120-BB3A-E78C36D85714}" type="pres">
      <dgm:prSet presAssocID="{F79D66B7-E0E0-4BA8-8244-BAA55ADF4270}" presName="compNode" presStyleCnt="0"/>
      <dgm:spPr/>
    </dgm:pt>
    <dgm:pt modelId="{D8E64235-9C0C-4FE1-9F49-48EB49AD2FE2}" type="pres">
      <dgm:prSet presAssocID="{F79D66B7-E0E0-4BA8-8244-BAA55ADF4270}" presName="bgRect" presStyleLbl="bgShp" presStyleIdx="1" presStyleCnt="3"/>
      <dgm:spPr/>
    </dgm:pt>
    <dgm:pt modelId="{5604B921-9EFD-47BE-B888-28E6E276957B}" type="pres">
      <dgm:prSet presAssocID="{F79D66B7-E0E0-4BA8-8244-BAA55ADF427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arent and Child"/>
        </a:ext>
      </dgm:extLst>
    </dgm:pt>
    <dgm:pt modelId="{55C9C095-9FFB-4695-AA17-DC3512A120AA}" type="pres">
      <dgm:prSet presAssocID="{F79D66B7-E0E0-4BA8-8244-BAA55ADF4270}" presName="spaceRect" presStyleCnt="0"/>
      <dgm:spPr/>
    </dgm:pt>
    <dgm:pt modelId="{1DE0F4C9-75F0-4921-9FD5-AD60FA3BC30A}" type="pres">
      <dgm:prSet presAssocID="{F79D66B7-E0E0-4BA8-8244-BAA55ADF4270}" presName="parTx" presStyleLbl="revTx" presStyleIdx="1" presStyleCnt="3">
        <dgm:presLayoutVars>
          <dgm:chMax val="0"/>
          <dgm:chPref val="0"/>
        </dgm:presLayoutVars>
      </dgm:prSet>
      <dgm:spPr/>
    </dgm:pt>
    <dgm:pt modelId="{56CEAE71-DF2F-4A06-B386-C8DE57488893}" type="pres">
      <dgm:prSet presAssocID="{B8EB49CE-D7F4-47C0-A359-548C008CE497}" presName="sibTrans" presStyleCnt="0"/>
      <dgm:spPr/>
    </dgm:pt>
    <dgm:pt modelId="{2ADC295E-9B8E-4722-AACE-80D8022EF287}" type="pres">
      <dgm:prSet presAssocID="{A604F092-459D-434B-8DCC-A06E38F58B8D}" presName="compNode" presStyleCnt="0"/>
      <dgm:spPr/>
    </dgm:pt>
    <dgm:pt modelId="{B71C9DE5-133A-4980-A219-39D43F5DDF6D}" type="pres">
      <dgm:prSet presAssocID="{A604F092-459D-434B-8DCC-A06E38F58B8D}" presName="bgRect" presStyleLbl="bgShp" presStyleIdx="2" presStyleCnt="3"/>
      <dgm:spPr/>
    </dgm:pt>
    <dgm:pt modelId="{7E76C310-D778-42F8-95F7-CF5DF03D7F9A}" type="pres">
      <dgm:prSet presAssocID="{A604F092-459D-434B-8DCC-A06E38F58B8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Judge"/>
        </a:ext>
      </dgm:extLst>
    </dgm:pt>
    <dgm:pt modelId="{926FE28C-07DB-4518-9E76-97E2A1FA36E9}" type="pres">
      <dgm:prSet presAssocID="{A604F092-459D-434B-8DCC-A06E38F58B8D}" presName="spaceRect" presStyleCnt="0"/>
      <dgm:spPr/>
    </dgm:pt>
    <dgm:pt modelId="{BA04C43D-C07A-495C-9105-A683D9D7EA24}" type="pres">
      <dgm:prSet presAssocID="{A604F092-459D-434B-8DCC-A06E38F58B8D}" presName="parTx" presStyleLbl="revTx" presStyleIdx="2" presStyleCnt="3">
        <dgm:presLayoutVars>
          <dgm:chMax val="0"/>
          <dgm:chPref val="0"/>
        </dgm:presLayoutVars>
      </dgm:prSet>
      <dgm:spPr/>
    </dgm:pt>
  </dgm:ptLst>
  <dgm:cxnLst>
    <dgm:cxn modelId="{84768934-B508-4EFC-9852-0431B380F74F}" srcId="{85120AE5-CB41-4EB9-8CE0-5962CA561951}" destId="{A604F092-459D-434B-8DCC-A06E38F58B8D}" srcOrd="2" destOrd="0" parTransId="{C359B617-73A8-4FEF-9C35-9F2E20965940}" sibTransId="{67C78EA5-7005-4936-9078-2E2F86332878}"/>
    <dgm:cxn modelId="{62B68B7E-EA76-479F-8310-11B2CAF7E2AB}" srcId="{85120AE5-CB41-4EB9-8CE0-5962CA561951}" destId="{F79D66B7-E0E0-4BA8-8244-BAA55ADF4270}" srcOrd="1" destOrd="0" parTransId="{9E637B54-603A-4ED1-A8B4-5FE94DA6B95C}" sibTransId="{B8EB49CE-D7F4-47C0-A359-548C008CE497}"/>
    <dgm:cxn modelId="{DA172B9C-2AF6-4A40-B6A7-180F9787ABA2}" type="presOf" srcId="{F79D66B7-E0E0-4BA8-8244-BAA55ADF4270}" destId="{1DE0F4C9-75F0-4921-9FD5-AD60FA3BC30A}" srcOrd="0" destOrd="0" presId="urn:microsoft.com/office/officeart/2018/2/layout/IconVerticalSolidList"/>
    <dgm:cxn modelId="{BD209CB4-707A-4799-B8B1-CE19767FD434}" srcId="{85120AE5-CB41-4EB9-8CE0-5962CA561951}" destId="{BF07BF26-14E0-4BCD-B911-48647D2BF4ED}" srcOrd="0" destOrd="0" parTransId="{0C8B64C8-5CAF-4C0D-89C0-971DE3E0C956}" sibTransId="{3629A8C7-C12F-4BB1-BB55-4BDC46572083}"/>
    <dgm:cxn modelId="{7B256CBB-E85C-4911-AB69-8D0CDCC754C6}" type="presOf" srcId="{BF07BF26-14E0-4BCD-B911-48647D2BF4ED}" destId="{6E35C349-BACB-4A3F-A286-F97706945CB8}" srcOrd="0" destOrd="0" presId="urn:microsoft.com/office/officeart/2018/2/layout/IconVerticalSolidList"/>
    <dgm:cxn modelId="{AFCDF9CF-8978-4CA6-82DC-25892737EF03}" type="presOf" srcId="{85120AE5-CB41-4EB9-8CE0-5962CA561951}" destId="{A26E200A-8165-4DBE-8F5E-A50B769005C6}" srcOrd="0" destOrd="0" presId="urn:microsoft.com/office/officeart/2018/2/layout/IconVerticalSolidList"/>
    <dgm:cxn modelId="{1EA8D1F3-08EF-4194-8219-BD2054E18F89}" type="presOf" srcId="{A604F092-459D-434B-8DCC-A06E38F58B8D}" destId="{BA04C43D-C07A-495C-9105-A683D9D7EA24}" srcOrd="0" destOrd="0" presId="urn:microsoft.com/office/officeart/2018/2/layout/IconVerticalSolidList"/>
    <dgm:cxn modelId="{A71F3A71-BFD9-40BD-8789-567EA2E48A4A}" type="presParOf" srcId="{A26E200A-8165-4DBE-8F5E-A50B769005C6}" destId="{B71D72B4-C606-4603-8CFF-12E0609A041B}" srcOrd="0" destOrd="0" presId="urn:microsoft.com/office/officeart/2018/2/layout/IconVerticalSolidList"/>
    <dgm:cxn modelId="{008B058E-B7EF-426A-8DBC-8C89297C345B}" type="presParOf" srcId="{B71D72B4-C606-4603-8CFF-12E0609A041B}" destId="{FCDF93D4-4C1C-4053-AE3F-ED19E5C0A2E5}" srcOrd="0" destOrd="0" presId="urn:microsoft.com/office/officeart/2018/2/layout/IconVerticalSolidList"/>
    <dgm:cxn modelId="{C1BB4A76-7EB0-459C-9620-5FF37F9CEF31}" type="presParOf" srcId="{B71D72B4-C606-4603-8CFF-12E0609A041B}" destId="{CF7A7657-3DE8-467D-9E08-3AA60626CB17}" srcOrd="1" destOrd="0" presId="urn:microsoft.com/office/officeart/2018/2/layout/IconVerticalSolidList"/>
    <dgm:cxn modelId="{A2B0EF32-DA28-48D7-A073-A16C2065AB06}" type="presParOf" srcId="{B71D72B4-C606-4603-8CFF-12E0609A041B}" destId="{A3EBB7DE-489B-41E8-AD5B-5FEB4D206217}" srcOrd="2" destOrd="0" presId="urn:microsoft.com/office/officeart/2018/2/layout/IconVerticalSolidList"/>
    <dgm:cxn modelId="{3E12C6C8-717A-4C29-B538-EFE7585CCEC1}" type="presParOf" srcId="{B71D72B4-C606-4603-8CFF-12E0609A041B}" destId="{6E35C349-BACB-4A3F-A286-F97706945CB8}" srcOrd="3" destOrd="0" presId="urn:microsoft.com/office/officeart/2018/2/layout/IconVerticalSolidList"/>
    <dgm:cxn modelId="{FCB3F7E1-82FF-410B-9A6F-3D7D2E685DE6}" type="presParOf" srcId="{A26E200A-8165-4DBE-8F5E-A50B769005C6}" destId="{D60D005B-B5E2-4C2C-92AC-FD68B89C5B10}" srcOrd="1" destOrd="0" presId="urn:microsoft.com/office/officeart/2018/2/layout/IconVerticalSolidList"/>
    <dgm:cxn modelId="{1A28626D-8E87-4A2E-8645-589F2336364F}" type="presParOf" srcId="{A26E200A-8165-4DBE-8F5E-A50B769005C6}" destId="{7B8EAFE1-A22F-4120-BB3A-E78C36D85714}" srcOrd="2" destOrd="0" presId="urn:microsoft.com/office/officeart/2018/2/layout/IconVerticalSolidList"/>
    <dgm:cxn modelId="{D457248F-E811-495E-B524-DFB3B7E69D38}" type="presParOf" srcId="{7B8EAFE1-A22F-4120-BB3A-E78C36D85714}" destId="{D8E64235-9C0C-4FE1-9F49-48EB49AD2FE2}" srcOrd="0" destOrd="0" presId="urn:microsoft.com/office/officeart/2018/2/layout/IconVerticalSolidList"/>
    <dgm:cxn modelId="{0289C136-426A-489D-9F82-172193AB7336}" type="presParOf" srcId="{7B8EAFE1-A22F-4120-BB3A-E78C36D85714}" destId="{5604B921-9EFD-47BE-B888-28E6E276957B}" srcOrd="1" destOrd="0" presId="urn:microsoft.com/office/officeart/2018/2/layout/IconVerticalSolidList"/>
    <dgm:cxn modelId="{E1198477-7BFB-494C-B3B0-91087C9FA5C5}" type="presParOf" srcId="{7B8EAFE1-A22F-4120-BB3A-E78C36D85714}" destId="{55C9C095-9FFB-4695-AA17-DC3512A120AA}" srcOrd="2" destOrd="0" presId="urn:microsoft.com/office/officeart/2018/2/layout/IconVerticalSolidList"/>
    <dgm:cxn modelId="{CF8DDEBB-481C-4C65-86FF-C761124E98AC}" type="presParOf" srcId="{7B8EAFE1-A22F-4120-BB3A-E78C36D85714}" destId="{1DE0F4C9-75F0-4921-9FD5-AD60FA3BC30A}" srcOrd="3" destOrd="0" presId="urn:microsoft.com/office/officeart/2018/2/layout/IconVerticalSolidList"/>
    <dgm:cxn modelId="{BB7B0B6E-96C5-49FD-8828-A1F3F494E519}" type="presParOf" srcId="{A26E200A-8165-4DBE-8F5E-A50B769005C6}" destId="{56CEAE71-DF2F-4A06-B386-C8DE57488893}" srcOrd="3" destOrd="0" presId="urn:microsoft.com/office/officeart/2018/2/layout/IconVerticalSolidList"/>
    <dgm:cxn modelId="{AF0FD1D9-EAD2-4DD2-BD9A-7413E98CDB14}" type="presParOf" srcId="{A26E200A-8165-4DBE-8F5E-A50B769005C6}" destId="{2ADC295E-9B8E-4722-AACE-80D8022EF287}" srcOrd="4" destOrd="0" presId="urn:microsoft.com/office/officeart/2018/2/layout/IconVerticalSolidList"/>
    <dgm:cxn modelId="{5B0C7B63-ED65-46E5-BC46-EC75F783A53F}" type="presParOf" srcId="{2ADC295E-9B8E-4722-AACE-80D8022EF287}" destId="{B71C9DE5-133A-4980-A219-39D43F5DDF6D}" srcOrd="0" destOrd="0" presId="urn:microsoft.com/office/officeart/2018/2/layout/IconVerticalSolidList"/>
    <dgm:cxn modelId="{5A0BE95A-299A-4B4F-8EE6-FC7BCDCD6EE9}" type="presParOf" srcId="{2ADC295E-9B8E-4722-AACE-80D8022EF287}" destId="{7E76C310-D778-42F8-95F7-CF5DF03D7F9A}" srcOrd="1" destOrd="0" presId="urn:microsoft.com/office/officeart/2018/2/layout/IconVerticalSolidList"/>
    <dgm:cxn modelId="{C2928DB1-FCC3-4EE4-89BE-EDCAE0731431}" type="presParOf" srcId="{2ADC295E-9B8E-4722-AACE-80D8022EF287}" destId="{926FE28C-07DB-4518-9E76-97E2A1FA36E9}" srcOrd="2" destOrd="0" presId="urn:microsoft.com/office/officeart/2018/2/layout/IconVerticalSolidList"/>
    <dgm:cxn modelId="{53752F7A-5D95-46D6-92E5-ECC0A02A99E7}" type="presParOf" srcId="{2ADC295E-9B8E-4722-AACE-80D8022EF287}" destId="{BA04C43D-C07A-495C-9105-A683D9D7EA2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FDBDC3E-6EF0-44A3-B6B0-FB143438DE56}" type="doc">
      <dgm:prSet loTypeId="urn:microsoft.com/office/officeart/2005/8/layout/hierarchy1" loCatId="hierarchy" qsTypeId="urn:microsoft.com/office/officeart/2005/8/quickstyle/simple1" qsCatId="simple" csTypeId="urn:microsoft.com/office/officeart/2005/8/colors/colorful5" csCatId="colorful"/>
      <dgm:spPr/>
      <dgm:t>
        <a:bodyPr/>
        <a:lstStyle/>
        <a:p>
          <a:endParaRPr lang="en-US"/>
        </a:p>
      </dgm:t>
    </dgm:pt>
    <dgm:pt modelId="{1902A801-C71B-49D0-8343-EBA50F729BEA}">
      <dgm:prSet/>
      <dgm:spPr/>
      <dgm:t>
        <a:bodyPr/>
        <a:lstStyle/>
        <a:p>
          <a:r>
            <a:rPr lang="en-US"/>
            <a:t>The family </a:t>
          </a:r>
          <a:r>
            <a:rPr lang="en-US" b="1"/>
            <a:t>must not</a:t>
          </a:r>
          <a:r>
            <a:rPr lang="en-US"/>
            <a:t> commit any serious or repeated violation of the Housing Choice Voucher Program.</a:t>
          </a:r>
        </a:p>
      </dgm:t>
    </dgm:pt>
    <dgm:pt modelId="{498BA7A1-D38C-4D69-B3CD-D1D393625D61}" type="parTrans" cxnId="{DB24B6DA-2E0A-4F6F-9FB5-44ADB06E554F}">
      <dgm:prSet/>
      <dgm:spPr/>
      <dgm:t>
        <a:bodyPr/>
        <a:lstStyle/>
        <a:p>
          <a:endParaRPr lang="en-US"/>
        </a:p>
      </dgm:t>
    </dgm:pt>
    <dgm:pt modelId="{DD2C7A86-5860-4DD4-BFB5-B9D4AB53F12C}" type="sibTrans" cxnId="{DB24B6DA-2E0A-4F6F-9FB5-44ADB06E554F}">
      <dgm:prSet/>
      <dgm:spPr/>
      <dgm:t>
        <a:bodyPr/>
        <a:lstStyle/>
        <a:p>
          <a:endParaRPr lang="en-US"/>
        </a:p>
      </dgm:t>
    </dgm:pt>
    <dgm:pt modelId="{C4762BCA-E133-4278-AA8A-90793C3BC39F}">
      <dgm:prSet/>
      <dgm:spPr/>
      <dgm:t>
        <a:bodyPr/>
        <a:lstStyle/>
        <a:p>
          <a:r>
            <a:rPr lang="en-US"/>
            <a:t>These family obligations are reviewed with the family in an orientation similar to the one you are “attending.”  They are also listed on the client’s Voucher and included with the Tenancy Addendum attached to the lease.  If the client fails to meet any of these obligations, they may be terminated from the HCV Program!  If this should occur, you will receive a letter from Raise Up stating the date of termination.</a:t>
          </a:r>
        </a:p>
      </dgm:t>
    </dgm:pt>
    <dgm:pt modelId="{9123CBFE-CF22-4388-8A72-DE00D3EFCFC5}" type="parTrans" cxnId="{9DC37F09-95D3-4934-9BFA-FB00BCC546AF}">
      <dgm:prSet/>
      <dgm:spPr/>
      <dgm:t>
        <a:bodyPr/>
        <a:lstStyle/>
        <a:p>
          <a:endParaRPr lang="en-US"/>
        </a:p>
      </dgm:t>
    </dgm:pt>
    <dgm:pt modelId="{4208086E-D111-4CE1-94C5-42CAFE2F4D5C}" type="sibTrans" cxnId="{9DC37F09-95D3-4934-9BFA-FB00BCC546AF}">
      <dgm:prSet/>
      <dgm:spPr/>
      <dgm:t>
        <a:bodyPr/>
        <a:lstStyle/>
        <a:p>
          <a:endParaRPr lang="en-US"/>
        </a:p>
      </dgm:t>
    </dgm:pt>
    <dgm:pt modelId="{83C6F643-0FAA-4C03-9418-8C8BF3F4942C}" type="pres">
      <dgm:prSet presAssocID="{9FDBDC3E-6EF0-44A3-B6B0-FB143438DE56}" presName="hierChild1" presStyleCnt="0">
        <dgm:presLayoutVars>
          <dgm:chPref val="1"/>
          <dgm:dir/>
          <dgm:animOne val="branch"/>
          <dgm:animLvl val="lvl"/>
          <dgm:resizeHandles/>
        </dgm:presLayoutVars>
      </dgm:prSet>
      <dgm:spPr/>
    </dgm:pt>
    <dgm:pt modelId="{19A58B4B-BF2B-4DB4-834A-314DA6E3E9CE}" type="pres">
      <dgm:prSet presAssocID="{1902A801-C71B-49D0-8343-EBA50F729BEA}" presName="hierRoot1" presStyleCnt="0"/>
      <dgm:spPr/>
    </dgm:pt>
    <dgm:pt modelId="{044D4052-AA10-435D-9DA1-6BB0CEA56575}" type="pres">
      <dgm:prSet presAssocID="{1902A801-C71B-49D0-8343-EBA50F729BEA}" presName="composite" presStyleCnt="0"/>
      <dgm:spPr/>
    </dgm:pt>
    <dgm:pt modelId="{A33755A5-F989-48EF-85A8-70243DAA8102}" type="pres">
      <dgm:prSet presAssocID="{1902A801-C71B-49D0-8343-EBA50F729BEA}" presName="background" presStyleLbl="node0" presStyleIdx="0" presStyleCnt="2"/>
      <dgm:spPr/>
    </dgm:pt>
    <dgm:pt modelId="{DF6D70F8-77C2-4ADB-BFE1-6DF2E50D626B}" type="pres">
      <dgm:prSet presAssocID="{1902A801-C71B-49D0-8343-EBA50F729BEA}" presName="text" presStyleLbl="fgAcc0" presStyleIdx="0" presStyleCnt="2">
        <dgm:presLayoutVars>
          <dgm:chPref val="3"/>
        </dgm:presLayoutVars>
      </dgm:prSet>
      <dgm:spPr/>
    </dgm:pt>
    <dgm:pt modelId="{BCDA5B5B-B89D-4B5D-916F-887F16CAC141}" type="pres">
      <dgm:prSet presAssocID="{1902A801-C71B-49D0-8343-EBA50F729BEA}" presName="hierChild2" presStyleCnt="0"/>
      <dgm:spPr/>
    </dgm:pt>
    <dgm:pt modelId="{AC91DAF6-02B6-48CB-85E0-7DE0F71635C1}" type="pres">
      <dgm:prSet presAssocID="{C4762BCA-E133-4278-AA8A-90793C3BC39F}" presName="hierRoot1" presStyleCnt="0"/>
      <dgm:spPr/>
    </dgm:pt>
    <dgm:pt modelId="{4C4080F4-8A6D-4790-9139-D72F14EB3C7A}" type="pres">
      <dgm:prSet presAssocID="{C4762BCA-E133-4278-AA8A-90793C3BC39F}" presName="composite" presStyleCnt="0"/>
      <dgm:spPr/>
    </dgm:pt>
    <dgm:pt modelId="{F0241490-98C7-4287-A4E9-645B9B49AB3B}" type="pres">
      <dgm:prSet presAssocID="{C4762BCA-E133-4278-AA8A-90793C3BC39F}" presName="background" presStyleLbl="node0" presStyleIdx="1" presStyleCnt="2"/>
      <dgm:spPr/>
    </dgm:pt>
    <dgm:pt modelId="{D19869E7-4D8B-4047-9EF5-185E6C637BC1}" type="pres">
      <dgm:prSet presAssocID="{C4762BCA-E133-4278-AA8A-90793C3BC39F}" presName="text" presStyleLbl="fgAcc0" presStyleIdx="1" presStyleCnt="2">
        <dgm:presLayoutVars>
          <dgm:chPref val="3"/>
        </dgm:presLayoutVars>
      </dgm:prSet>
      <dgm:spPr/>
    </dgm:pt>
    <dgm:pt modelId="{E4DF62AE-812A-4424-A2CE-862D02D9D48C}" type="pres">
      <dgm:prSet presAssocID="{C4762BCA-E133-4278-AA8A-90793C3BC39F}" presName="hierChild2" presStyleCnt="0"/>
      <dgm:spPr/>
    </dgm:pt>
  </dgm:ptLst>
  <dgm:cxnLst>
    <dgm:cxn modelId="{9DC37F09-95D3-4934-9BFA-FB00BCC546AF}" srcId="{9FDBDC3E-6EF0-44A3-B6B0-FB143438DE56}" destId="{C4762BCA-E133-4278-AA8A-90793C3BC39F}" srcOrd="1" destOrd="0" parTransId="{9123CBFE-CF22-4388-8A72-DE00D3EFCFC5}" sibTransId="{4208086E-D111-4CE1-94C5-42CAFE2F4D5C}"/>
    <dgm:cxn modelId="{B4DE2C1D-5423-4A28-B0C3-F7E031CB1017}" type="presOf" srcId="{C4762BCA-E133-4278-AA8A-90793C3BC39F}" destId="{D19869E7-4D8B-4047-9EF5-185E6C637BC1}" srcOrd="0" destOrd="0" presId="urn:microsoft.com/office/officeart/2005/8/layout/hierarchy1"/>
    <dgm:cxn modelId="{E551CD3E-2EFF-459A-AF90-1752D2B434FC}" type="presOf" srcId="{9FDBDC3E-6EF0-44A3-B6B0-FB143438DE56}" destId="{83C6F643-0FAA-4C03-9418-8C8BF3F4942C}" srcOrd="0" destOrd="0" presId="urn:microsoft.com/office/officeart/2005/8/layout/hierarchy1"/>
    <dgm:cxn modelId="{DB24B6DA-2E0A-4F6F-9FB5-44ADB06E554F}" srcId="{9FDBDC3E-6EF0-44A3-B6B0-FB143438DE56}" destId="{1902A801-C71B-49D0-8343-EBA50F729BEA}" srcOrd="0" destOrd="0" parTransId="{498BA7A1-D38C-4D69-B3CD-D1D393625D61}" sibTransId="{DD2C7A86-5860-4DD4-BFB5-B9D4AB53F12C}"/>
    <dgm:cxn modelId="{2F187AEE-62E6-4836-AF03-A31D6357AE37}" type="presOf" srcId="{1902A801-C71B-49D0-8343-EBA50F729BEA}" destId="{DF6D70F8-77C2-4ADB-BFE1-6DF2E50D626B}" srcOrd="0" destOrd="0" presId="urn:microsoft.com/office/officeart/2005/8/layout/hierarchy1"/>
    <dgm:cxn modelId="{17E2B96D-926E-46D8-803B-AF70941B87D1}" type="presParOf" srcId="{83C6F643-0FAA-4C03-9418-8C8BF3F4942C}" destId="{19A58B4B-BF2B-4DB4-834A-314DA6E3E9CE}" srcOrd="0" destOrd="0" presId="urn:microsoft.com/office/officeart/2005/8/layout/hierarchy1"/>
    <dgm:cxn modelId="{AA1F4C55-3307-427C-97BE-A901FB69E80E}" type="presParOf" srcId="{19A58B4B-BF2B-4DB4-834A-314DA6E3E9CE}" destId="{044D4052-AA10-435D-9DA1-6BB0CEA56575}" srcOrd="0" destOrd="0" presId="urn:microsoft.com/office/officeart/2005/8/layout/hierarchy1"/>
    <dgm:cxn modelId="{016DA231-4998-482F-9986-61A492A31F57}" type="presParOf" srcId="{044D4052-AA10-435D-9DA1-6BB0CEA56575}" destId="{A33755A5-F989-48EF-85A8-70243DAA8102}" srcOrd="0" destOrd="0" presId="urn:microsoft.com/office/officeart/2005/8/layout/hierarchy1"/>
    <dgm:cxn modelId="{1E6C0905-542F-4916-B6A9-A260C4B2105B}" type="presParOf" srcId="{044D4052-AA10-435D-9DA1-6BB0CEA56575}" destId="{DF6D70F8-77C2-4ADB-BFE1-6DF2E50D626B}" srcOrd="1" destOrd="0" presId="urn:microsoft.com/office/officeart/2005/8/layout/hierarchy1"/>
    <dgm:cxn modelId="{AA40C7AA-F6DC-48DF-A6E6-34CEC57ED191}" type="presParOf" srcId="{19A58B4B-BF2B-4DB4-834A-314DA6E3E9CE}" destId="{BCDA5B5B-B89D-4B5D-916F-887F16CAC141}" srcOrd="1" destOrd="0" presId="urn:microsoft.com/office/officeart/2005/8/layout/hierarchy1"/>
    <dgm:cxn modelId="{18A9D1BA-DCD5-4CBE-A969-E215EA971E18}" type="presParOf" srcId="{83C6F643-0FAA-4C03-9418-8C8BF3F4942C}" destId="{AC91DAF6-02B6-48CB-85E0-7DE0F71635C1}" srcOrd="1" destOrd="0" presId="urn:microsoft.com/office/officeart/2005/8/layout/hierarchy1"/>
    <dgm:cxn modelId="{4EF2711B-FCF5-4656-A3A9-0BF875DD6E60}" type="presParOf" srcId="{AC91DAF6-02B6-48CB-85E0-7DE0F71635C1}" destId="{4C4080F4-8A6D-4790-9139-D72F14EB3C7A}" srcOrd="0" destOrd="0" presId="urn:microsoft.com/office/officeart/2005/8/layout/hierarchy1"/>
    <dgm:cxn modelId="{5CAB4047-0FC1-48DE-AA59-31A176DD5EF7}" type="presParOf" srcId="{4C4080F4-8A6D-4790-9139-D72F14EB3C7A}" destId="{F0241490-98C7-4287-A4E9-645B9B49AB3B}" srcOrd="0" destOrd="0" presId="urn:microsoft.com/office/officeart/2005/8/layout/hierarchy1"/>
    <dgm:cxn modelId="{6BC9D561-A802-41A1-88B8-5918B1307587}" type="presParOf" srcId="{4C4080F4-8A6D-4790-9139-D72F14EB3C7A}" destId="{D19869E7-4D8B-4047-9EF5-185E6C637BC1}" srcOrd="1" destOrd="0" presId="urn:microsoft.com/office/officeart/2005/8/layout/hierarchy1"/>
    <dgm:cxn modelId="{1B0524F2-2F3B-4153-ADD6-6CE28ED7ED6D}" type="presParOf" srcId="{AC91DAF6-02B6-48CB-85E0-7DE0F71635C1}" destId="{E4DF62AE-812A-4424-A2CE-862D02D9D48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07E2BEF-47FE-4C69-9E99-ED4FBBA60EFD}"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9EF3C6AE-073C-420C-B389-E90E9799B1EF}">
      <dgm:prSet/>
      <dgm:spPr/>
      <dgm:t>
        <a:bodyPr/>
        <a:lstStyle/>
        <a:p>
          <a:r>
            <a:rPr lang="en-US" b="1"/>
            <a:t>What is the difference?</a:t>
          </a:r>
          <a:endParaRPr lang="en-US"/>
        </a:p>
      </dgm:t>
    </dgm:pt>
    <dgm:pt modelId="{F9738525-00B9-48C3-8E07-7B74AB8CDE31}" type="parTrans" cxnId="{97B5EE65-8CA2-4343-B37B-07C2722D84D5}">
      <dgm:prSet/>
      <dgm:spPr/>
      <dgm:t>
        <a:bodyPr/>
        <a:lstStyle/>
        <a:p>
          <a:endParaRPr lang="en-US"/>
        </a:p>
      </dgm:t>
    </dgm:pt>
    <dgm:pt modelId="{D4A2C906-D90E-4955-B0EE-B9DC9C5EE034}" type="sibTrans" cxnId="{97B5EE65-8CA2-4343-B37B-07C2722D84D5}">
      <dgm:prSet/>
      <dgm:spPr/>
      <dgm:t>
        <a:bodyPr/>
        <a:lstStyle/>
        <a:p>
          <a:endParaRPr lang="en-US"/>
        </a:p>
      </dgm:t>
    </dgm:pt>
    <dgm:pt modelId="{1D64562D-43A7-414E-B243-49C75105394B}">
      <dgm:prSet/>
      <dgm:spPr/>
      <dgm:t>
        <a:bodyPr/>
        <a:lstStyle/>
        <a:p>
          <a:r>
            <a:rPr lang="en-US"/>
            <a:t>Under the Fair Housing Act, a reasonable modification is a structural  change made to the premises.</a:t>
          </a:r>
        </a:p>
      </dgm:t>
    </dgm:pt>
    <dgm:pt modelId="{15C2DB06-93B1-4FFC-B32C-4E9CE6AB9DB4}" type="parTrans" cxnId="{9FF5F177-597A-49EC-ABA3-73968D1B3DFE}">
      <dgm:prSet/>
      <dgm:spPr/>
      <dgm:t>
        <a:bodyPr/>
        <a:lstStyle/>
        <a:p>
          <a:endParaRPr lang="en-US"/>
        </a:p>
      </dgm:t>
    </dgm:pt>
    <dgm:pt modelId="{A533B767-8C9A-48A9-AF30-766CD5CD5541}" type="sibTrans" cxnId="{9FF5F177-597A-49EC-ABA3-73968D1B3DFE}">
      <dgm:prSet/>
      <dgm:spPr/>
      <dgm:t>
        <a:bodyPr/>
        <a:lstStyle/>
        <a:p>
          <a:endParaRPr lang="en-US"/>
        </a:p>
      </dgm:t>
    </dgm:pt>
    <dgm:pt modelId="{14D755CC-A951-43C8-BFB5-9D9CF53B0457}">
      <dgm:prSet/>
      <dgm:spPr/>
      <dgm:t>
        <a:bodyPr/>
        <a:lstStyle/>
        <a:p>
          <a:r>
            <a:rPr lang="en-US"/>
            <a:t>A reasonable accommodation is a change, exception or adjustment to a rule, policy, practice or service.</a:t>
          </a:r>
        </a:p>
      </dgm:t>
    </dgm:pt>
    <dgm:pt modelId="{F167050D-729A-450B-8A48-59D00B75C112}" type="parTrans" cxnId="{089A82E1-DC7C-4ACE-946D-9F5C07D2E8C1}">
      <dgm:prSet/>
      <dgm:spPr/>
      <dgm:t>
        <a:bodyPr/>
        <a:lstStyle/>
        <a:p>
          <a:endParaRPr lang="en-US"/>
        </a:p>
      </dgm:t>
    </dgm:pt>
    <dgm:pt modelId="{BF1105F3-DB05-47B3-8A26-BD85EBA92061}" type="sibTrans" cxnId="{089A82E1-DC7C-4ACE-946D-9F5C07D2E8C1}">
      <dgm:prSet/>
      <dgm:spPr/>
      <dgm:t>
        <a:bodyPr/>
        <a:lstStyle/>
        <a:p>
          <a:endParaRPr lang="en-US"/>
        </a:p>
      </dgm:t>
    </dgm:pt>
    <dgm:pt modelId="{B3EF853D-B670-4400-8594-1F27487FE53F}">
      <dgm:prSet/>
      <dgm:spPr/>
      <dgm:t>
        <a:bodyPr/>
        <a:lstStyle/>
        <a:p>
          <a:r>
            <a:rPr lang="en-US"/>
            <a:t>A person with a disability may need either or both in order to have an equal opportunity to use and enjoy the dwelling.</a:t>
          </a:r>
        </a:p>
      </dgm:t>
    </dgm:pt>
    <dgm:pt modelId="{2D967206-FC3E-4C40-8CBB-9FA51C97ED54}" type="parTrans" cxnId="{DEFCA640-03FB-48E7-AE62-77184C96D422}">
      <dgm:prSet/>
      <dgm:spPr/>
      <dgm:t>
        <a:bodyPr/>
        <a:lstStyle/>
        <a:p>
          <a:endParaRPr lang="en-US"/>
        </a:p>
      </dgm:t>
    </dgm:pt>
    <dgm:pt modelId="{253FC249-7C10-488D-8149-FCC9D88E25B1}" type="sibTrans" cxnId="{DEFCA640-03FB-48E7-AE62-77184C96D422}">
      <dgm:prSet/>
      <dgm:spPr/>
      <dgm:t>
        <a:bodyPr/>
        <a:lstStyle/>
        <a:p>
          <a:endParaRPr lang="en-US"/>
        </a:p>
      </dgm:t>
    </dgm:pt>
    <dgm:pt modelId="{1C8B28BF-B452-40A4-9E46-932EC59DB12C}" type="pres">
      <dgm:prSet presAssocID="{707E2BEF-47FE-4C69-9E99-ED4FBBA60EFD}" presName="linear" presStyleCnt="0">
        <dgm:presLayoutVars>
          <dgm:animLvl val="lvl"/>
          <dgm:resizeHandles val="exact"/>
        </dgm:presLayoutVars>
      </dgm:prSet>
      <dgm:spPr/>
    </dgm:pt>
    <dgm:pt modelId="{61DA962E-726E-46B3-A388-92090F01F752}" type="pres">
      <dgm:prSet presAssocID="{9EF3C6AE-073C-420C-B389-E90E9799B1EF}" presName="parentText" presStyleLbl="node1" presStyleIdx="0" presStyleCnt="4">
        <dgm:presLayoutVars>
          <dgm:chMax val="0"/>
          <dgm:bulletEnabled val="1"/>
        </dgm:presLayoutVars>
      </dgm:prSet>
      <dgm:spPr/>
    </dgm:pt>
    <dgm:pt modelId="{A322665E-3BE5-44D5-858A-D8A29F7843D5}" type="pres">
      <dgm:prSet presAssocID="{D4A2C906-D90E-4955-B0EE-B9DC9C5EE034}" presName="spacer" presStyleCnt="0"/>
      <dgm:spPr/>
    </dgm:pt>
    <dgm:pt modelId="{F5CC9F8A-5348-4267-9C44-B0E1CC760553}" type="pres">
      <dgm:prSet presAssocID="{1D64562D-43A7-414E-B243-49C75105394B}" presName="parentText" presStyleLbl="node1" presStyleIdx="1" presStyleCnt="4">
        <dgm:presLayoutVars>
          <dgm:chMax val="0"/>
          <dgm:bulletEnabled val="1"/>
        </dgm:presLayoutVars>
      </dgm:prSet>
      <dgm:spPr/>
    </dgm:pt>
    <dgm:pt modelId="{D6EECB80-EA86-460A-A1CA-E7F0C64A3350}" type="pres">
      <dgm:prSet presAssocID="{A533B767-8C9A-48A9-AF30-766CD5CD5541}" presName="spacer" presStyleCnt="0"/>
      <dgm:spPr/>
    </dgm:pt>
    <dgm:pt modelId="{8F26ABCF-6E1B-4813-9607-59B48ED2F1F4}" type="pres">
      <dgm:prSet presAssocID="{14D755CC-A951-43C8-BFB5-9D9CF53B0457}" presName="parentText" presStyleLbl="node1" presStyleIdx="2" presStyleCnt="4">
        <dgm:presLayoutVars>
          <dgm:chMax val="0"/>
          <dgm:bulletEnabled val="1"/>
        </dgm:presLayoutVars>
      </dgm:prSet>
      <dgm:spPr/>
    </dgm:pt>
    <dgm:pt modelId="{AA9B2E28-9626-422B-80B8-36C849FC8E53}" type="pres">
      <dgm:prSet presAssocID="{BF1105F3-DB05-47B3-8A26-BD85EBA92061}" presName="spacer" presStyleCnt="0"/>
      <dgm:spPr/>
    </dgm:pt>
    <dgm:pt modelId="{F53E220B-1A4D-410A-86FF-E45EEF69BA97}" type="pres">
      <dgm:prSet presAssocID="{B3EF853D-B670-4400-8594-1F27487FE53F}" presName="parentText" presStyleLbl="node1" presStyleIdx="3" presStyleCnt="4">
        <dgm:presLayoutVars>
          <dgm:chMax val="0"/>
          <dgm:bulletEnabled val="1"/>
        </dgm:presLayoutVars>
      </dgm:prSet>
      <dgm:spPr/>
    </dgm:pt>
  </dgm:ptLst>
  <dgm:cxnLst>
    <dgm:cxn modelId="{2EA5FA28-959B-4438-B896-168A0B28FBBC}" type="presOf" srcId="{1D64562D-43A7-414E-B243-49C75105394B}" destId="{F5CC9F8A-5348-4267-9C44-B0E1CC760553}" srcOrd="0" destOrd="0" presId="urn:microsoft.com/office/officeart/2005/8/layout/vList2"/>
    <dgm:cxn modelId="{DEFCA640-03FB-48E7-AE62-77184C96D422}" srcId="{707E2BEF-47FE-4C69-9E99-ED4FBBA60EFD}" destId="{B3EF853D-B670-4400-8594-1F27487FE53F}" srcOrd="3" destOrd="0" parTransId="{2D967206-FC3E-4C40-8CBB-9FA51C97ED54}" sibTransId="{253FC249-7C10-488D-8149-FCC9D88E25B1}"/>
    <dgm:cxn modelId="{721FA75F-AFA2-4EBA-B32F-27AF12C698A1}" type="presOf" srcId="{B3EF853D-B670-4400-8594-1F27487FE53F}" destId="{F53E220B-1A4D-410A-86FF-E45EEF69BA97}" srcOrd="0" destOrd="0" presId="urn:microsoft.com/office/officeart/2005/8/layout/vList2"/>
    <dgm:cxn modelId="{97B5EE65-8CA2-4343-B37B-07C2722D84D5}" srcId="{707E2BEF-47FE-4C69-9E99-ED4FBBA60EFD}" destId="{9EF3C6AE-073C-420C-B389-E90E9799B1EF}" srcOrd="0" destOrd="0" parTransId="{F9738525-00B9-48C3-8E07-7B74AB8CDE31}" sibTransId="{D4A2C906-D90E-4955-B0EE-B9DC9C5EE034}"/>
    <dgm:cxn modelId="{9FF5F177-597A-49EC-ABA3-73968D1B3DFE}" srcId="{707E2BEF-47FE-4C69-9E99-ED4FBBA60EFD}" destId="{1D64562D-43A7-414E-B243-49C75105394B}" srcOrd="1" destOrd="0" parTransId="{15C2DB06-93B1-4FFC-B32C-4E9CE6AB9DB4}" sibTransId="{A533B767-8C9A-48A9-AF30-766CD5CD5541}"/>
    <dgm:cxn modelId="{17FA8FA3-416C-46CA-A044-0B3036848461}" type="presOf" srcId="{707E2BEF-47FE-4C69-9E99-ED4FBBA60EFD}" destId="{1C8B28BF-B452-40A4-9E46-932EC59DB12C}" srcOrd="0" destOrd="0" presId="urn:microsoft.com/office/officeart/2005/8/layout/vList2"/>
    <dgm:cxn modelId="{7DFA3EC9-FFCD-49F3-A6D2-A8DCA7F86C60}" type="presOf" srcId="{9EF3C6AE-073C-420C-B389-E90E9799B1EF}" destId="{61DA962E-726E-46B3-A388-92090F01F752}" srcOrd="0" destOrd="0" presId="urn:microsoft.com/office/officeart/2005/8/layout/vList2"/>
    <dgm:cxn modelId="{089A82E1-DC7C-4ACE-946D-9F5C07D2E8C1}" srcId="{707E2BEF-47FE-4C69-9E99-ED4FBBA60EFD}" destId="{14D755CC-A951-43C8-BFB5-9D9CF53B0457}" srcOrd="2" destOrd="0" parTransId="{F167050D-729A-450B-8A48-59D00B75C112}" sibTransId="{BF1105F3-DB05-47B3-8A26-BD85EBA92061}"/>
    <dgm:cxn modelId="{23E98CE4-CBB0-41BC-9324-BF2EC34B2E7E}" type="presOf" srcId="{14D755CC-A951-43C8-BFB5-9D9CF53B0457}" destId="{8F26ABCF-6E1B-4813-9607-59B48ED2F1F4}" srcOrd="0" destOrd="0" presId="urn:microsoft.com/office/officeart/2005/8/layout/vList2"/>
    <dgm:cxn modelId="{A88EE607-4953-4FB4-8AF9-D8A58DCD2A44}" type="presParOf" srcId="{1C8B28BF-B452-40A4-9E46-932EC59DB12C}" destId="{61DA962E-726E-46B3-A388-92090F01F752}" srcOrd="0" destOrd="0" presId="urn:microsoft.com/office/officeart/2005/8/layout/vList2"/>
    <dgm:cxn modelId="{EA0C369E-EA09-48CB-A7C0-A89FD8237D5F}" type="presParOf" srcId="{1C8B28BF-B452-40A4-9E46-932EC59DB12C}" destId="{A322665E-3BE5-44D5-858A-D8A29F7843D5}" srcOrd="1" destOrd="0" presId="urn:microsoft.com/office/officeart/2005/8/layout/vList2"/>
    <dgm:cxn modelId="{EE2F12AC-51EB-4CD4-B8AA-B61C86318423}" type="presParOf" srcId="{1C8B28BF-B452-40A4-9E46-932EC59DB12C}" destId="{F5CC9F8A-5348-4267-9C44-B0E1CC760553}" srcOrd="2" destOrd="0" presId="urn:microsoft.com/office/officeart/2005/8/layout/vList2"/>
    <dgm:cxn modelId="{9CD97CE0-A892-4277-9861-51AB33904DA1}" type="presParOf" srcId="{1C8B28BF-B452-40A4-9E46-932EC59DB12C}" destId="{D6EECB80-EA86-460A-A1CA-E7F0C64A3350}" srcOrd="3" destOrd="0" presId="urn:microsoft.com/office/officeart/2005/8/layout/vList2"/>
    <dgm:cxn modelId="{6DEDC792-7C38-4CDD-826D-AA47D60CB5FB}" type="presParOf" srcId="{1C8B28BF-B452-40A4-9E46-932EC59DB12C}" destId="{8F26ABCF-6E1B-4813-9607-59B48ED2F1F4}" srcOrd="4" destOrd="0" presId="urn:microsoft.com/office/officeart/2005/8/layout/vList2"/>
    <dgm:cxn modelId="{0F83C32C-04CA-4F2E-8845-BD6A5DC3B4C3}" type="presParOf" srcId="{1C8B28BF-B452-40A4-9E46-932EC59DB12C}" destId="{AA9B2E28-9626-422B-80B8-36C849FC8E53}" srcOrd="5" destOrd="0" presId="urn:microsoft.com/office/officeart/2005/8/layout/vList2"/>
    <dgm:cxn modelId="{17BED7D7-080C-46F4-8807-FDB480DE7BC9}" type="presParOf" srcId="{1C8B28BF-B452-40A4-9E46-932EC59DB12C}" destId="{F53E220B-1A4D-410A-86FF-E45EEF69BA97}"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D93E82C-982B-4D29-87FA-B2830CB2FE3F}"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D1721F97-D851-4FC0-B2BC-C2A03AE38ED9}">
      <dgm:prSet/>
      <dgm:spPr/>
      <dgm:t>
        <a:bodyPr/>
        <a:lstStyle/>
        <a:p>
          <a:r>
            <a:rPr lang="en-US"/>
            <a:t>Under the HCV Program, the tenant is responsible for paying for the modifications (Section 504).</a:t>
          </a:r>
        </a:p>
      </dgm:t>
    </dgm:pt>
    <dgm:pt modelId="{9B3F6F64-5EE0-4134-839F-E2BFCA2868D8}" type="parTrans" cxnId="{21AA8B45-9909-4817-BF75-7E3CD5E20EA3}">
      <dgm:prSet/>
      <dgm:spPr/>
      <dgm:t>
        <a:bodyPr/>
        <a:lstStyle/>
        <a:p>
          <a:endParaRPr lang="en-US"/>
        </a:p>
      </dgm:t>
    </dgm:pt>
    <dgm:pt modelId="{08014B26-9D26-4D3B-9E54-9D8A2496B3EA}" type="sibTrans" cxnId="{21AA8B45-9909-4817-BF75-7E3CD5E20EA3}">
      <dgm:prSet/>
      <dgm:spPr/>
      <dgm:t>
        <a:bodyPr/>
        <a:lstStyle/>
        <a:p>
          <a:endParaRPr lang="en-US"/>
        </a:p>
      </dgm:t>
    </dgm:pt>
    <dgm:pt modelId="{BB6F778B-9566-454F-A316-7A895ED9C741}">
      <dgm:prSet/>
      <dgm:spPr/>
      <dgm:t>
        <a:bodyPr/>
        <a:lstStyle/>
        <a:p>
          <a:r>
            <a:rPr lang="en-US"/>
            <a:t>Landlords must permit the modification.  The tenant is responsible for upkeep and maintenance of a modification that is used exclusively by him/her.  </a:t>
          </a:r>
        </a:p>
      </dgm:t>
    </dgm:pt>
    <dgm:pt modelId="{1308E6BE-B41C-4423-8910-C0D61C92CA38}" type="parTrans" cxnId="{D65D1E2D-7D13-4275-9D4A-F2B0B3A7534C}">
      <dgm:prSet/>
      <dgm:spPr/>
      <dgm:t>
        <a:bodyPr/>
        <a:lstStyle/>
        <a:p>
          <a:endParaRPr lang="en-US"/>
        </a:p>
      </dgm:t>
    </dgm:pt>
    <dgm:pt modelId="{5020B141-E246-4A97-A80D-7504665542B3}" type="sibTrans" cxnId="{D65D1E2D-7D13-4275-9D4A-F2B0B3A7534C}">
      <dgm:prSet/>
      <dgm:spPr/>
      <dgm:t>
        <a:bodyPr/>
        <a:lstStyle/>
        <a:p>
          <a:endParaRPr lang="en-US"/>
        </a:p>
      </dgm:t>
    </dgm:pt>
    <dgm:pt modelId="{4292B2AE-5403-4329-A9E3-D25D876580BC}">
      <dgm:prSet/>
      <dgm:spPr/>
      <dgm:t>
        <a:bodyPr/>
        <a:lstStyle/>
        <a:p>
          <a:r>
            <a:rPr lang="en-US"/>
            <a:t>If a modification is made to a common area that is normally maintained by the housing provider, then the housing provider is responsible.</a:t>
          </a:r>
        </a:p>
      </dgm:t>
    </dgm:pt>
    <dgm:pt modelId="{FA92875D-F9C7-44C2-BEB4-390AF5BE99AE}" type="parTrans" cxnId="{B7E32ADE-952E-4952-AAF2-A621CC5F62B4}">
      <dgm:prSet/>
      <dgm:spPr/>
      <dgm:t>
        <a:bodyPr/>
        <a:lstStyle/>
        <a:p>
          <a:endParaRPr lang="en-US"/>
        </a:p>
      </dgm:t>
    </dgm:pt>
    <dgm:pt modelId="{21DD72F0-0EEC-4D78-8CA4-9A4AE98B27C7}" type="sibTrans" cxnId="{B7E32ADE-952E-4952-AAF2-A621CC5F62B4}">
      <dgm:prSet/>
      <dgm:spPr/>
      <dgm:t>
        <a:bodyPr/>
        <a:lstStyle/>
        <a:p>
          <a:endParaRPr lang="en-US"/>
        </a:p>
      </dgm:t>
    </dgm:pt>
    <dgm:pt modelId="{0E276BAB-7764-4723-B400-6D7F68751867}" type="pres">
      <dgm:prSet presAssocID="{DD93E82C-982B-4D29-87FA-B2830CB2FE3F}" presName="vert0" presStyleCnt="0">
        <dgm:presLayoutVars>
          <dgm:dir/>
          <dgm:animOne val="branch"/>
          <dgm:animLvl val="lvl"/>
        </dgm:presLayoutVars>
      </dgm:prSet>
      <dgm:spPr/>
    </dgm:pt>
    <dgm:pt modelId="{A9A5AEA2-E573-4863-83C8-B21093BC735F}" type="pres">
      <dgm:prSet presAssocID="{D1721F97-D851-4FC0-B2BC-C2A03AE38ED9}" presName="thickLine" presStyleLbl="alignNode1" presStyleIdx="0" presStyleCnt="3"/>
      <dgm:spPr/>
    </dgm:pt>
    <dgm:pt modelId="{2623517E-661A-4955-A73B-0F9ED787D0DF}" type="pres">
      <dgm:prSet presAssocID="{D1721F97-D851-4FC0-B2BC-C2A03AE38ED9}" presName="horz1" presStyleCnt="0"/>
      <dgm:spPr/>
    </dgm:pt>
    <dgm:pt modelId="{F1309EF6-6B14-4ACD-BBDF-90057FF7CAD0}" type="pres">
      <dgm:prSet presAssocID="{D1721F97-D851-4FC0-B2BC-C2A03AE38ED9}" presName="tx1" presStyleLbl="revTx" presStyleIdx="0" presStyleCnt="3"/>
      <dgm:spPr/>
    </dgm:pt>
    <dgm:pt modelId="{2C1BF8ED-3F22-465C-BC92-8CEA487B3FB0}" type="pres">
      <dgm:prSet presAssocID="{D1721F97-D851-4FC0-B2BC-C2A03AE38ED9}" presName="vert1" presStyleCnt="0"/>
      <dgm:spPr/>
    </dgm:pt>
    <dgm:pt modelId="{F7C0BA2A-9B30-47D9-8BEE-0406A0615A9E}" type="pres">
      <dgm:prSet presAssocID="{BB6F778B-9566-454F-A316-7A895ED9C741}" presName="thickLine" presStyleLbl="alignNode1" presStyleIdx="1" presStyleCnt="3"/>
      <dgm:spPr/>
    </dgm:pt>
    <dgm:pt modelId="{8899C39F-EF76-4C5B-B085-D63B7062B7FE}" type="pres">
      <dgm:prSet presAssocID="{BB6F778B-9566-454F-A316-7A895ED9C741}" presName="horz1" presStyleCnt="0"/>
      <dgm:spPr/>
    </dgm:pt>
    <dgm:pt modelId="{B11154E6-B133-4239-ABFE-3DA58D537CD9}" type="pres">
      <dgm:prSet presAssocID="{BB6F778B-9566-454F-A316-7A895ED9C741}" presName="tx1" presStyleLbl="revTx" presStyleIdx="1" presStyleCnt="3"/>
      <dgm:spPr/>
    </dgm:pt>
    <dgm:pt modelId="{8CFAB211-26E7-4580-9901-4A69BF485E15}" type="pres">
      <dgm:prSet presAssocID="{BB6F778B-9566-454F-A316-7A895ED9C741}" presName="vert1" presStyleCnt="0"/>
      <dgm:spPr/>
    </dgm:pt>
    <dgm:pt modelId="{D30DA41B-D64C-4884-A20C-46793750B853}" type="pres">
      <dgm:prSet presAssocID="{4292B2AE-5403-4329-A9E3-D25D876580BC}" presName="thickLine" presStyleLbl="alignNode1" presStyleIdx="2" presStyleCnt="3"/>
      <dgm:spPr/>
    </dgm:pt>
    <dgm:pt modelId="{22277256-6EF5-43D5-BABA-3D2B1C3A2BA6}" type="pres">
      <dgm:prSet presAssocID="{4292B2AE-5403-4329-A9E3-D25D876580BC}" presName="horz1" presStyleCnt="0"/>
      <dgm:spPr/>
    </dgm:pt>
    <dgm:pt modelId="{B115C56F-389A-4338-A938-5AB390777AD5}" type="pres">
      <dgm:prSet presAssocID="{4292B2AE-5403-4329-A9E3-D25D876580BC}" presName="tx1" presStyleLbl="revTx" presStyleIdx="2" presStyleCnt="3"/>
      <dgm:spPr/>
    </dgm:pt>
    <dgm:pt modelId="{F407F138-E3DA-4F6C-BDAB-747CF9541A56}" type="pres">
      <dgm:prSet presAssocID="{4292B2AE-5403-4329-A9E3-D25D876580BC}" presName="vert1" presStyleCnt="0"/>
      <dgm:spPr/>
    </dgm:pt>
  </dgm:ptLst>
  <dgm:cxnLst>
    <dgm:cxn modelId="{D65D1E2D-7D13-4275-9D4A-F2B0B3A7534C}" srcId="{DD93E82C-982B-4D29-87FA-B2830CB2FE3F}" destId="{BB6F778B-9566-454F-A316-7A895ED9C741}" srcOrd="1" destOrd="0" parTransId="{1308E6BE-B41C-4423-8910-C0D61C92CA38}" sibTransId="{5020B141-E246-4A97-A80D-7504665542B3}"/>
    <dgm:cxn modelId="{1165D73C-00A6-4BD6-8CAD-91804B58939B}" type="presOf" srcId="{DD93E82C-982B-4D29-87FA-B2830CB2FE3F}" destId="{0E276BAB-7764-4723-B400-6D7F68751867}" srcOrd="0" destOrd="0" presId="urn:microsoft.com/office/officeart/2008/layout/LinedList"/>
    <dgm:cxn modelId="{21AA8B45-9909-4817-BF75-7E3CD5E20EA3}" srcId="{DD93E82C-982B-4D29-87FA-B2830CB2FE3F}" destId="{D1721F97-D851-4FC0-B2BC-C2A03AE38ED9}" srcOrd="0" destOrd="0" parTransId="{9B3F6F64-5EE0-4134-839F-E2BFCA2868D8}" sibTransId="{08014B26-9D26-4D3B-9E54-9D8A2496B3EA}"/>
    <dgm:cxn modelId="{89D15157-A0CA-4AEE-A533-210C22B05CB0}" type="presOf" srcId="{4292B2AE-5403-4329-A9E3-D25D876580BC}" destId="{B115C56F-389A-4338-A938-5AB390777AD5}" srcOrd="0" destOrd="0" presId="urn:microsoft.com/office/officeart/2008/layout/LinedList"/>
    <dgm:cxn modelId="{D87D6498-075F-468F-94B3-C68CDD806EF0}" type="presOf" srcId="{BB6F778B-9566-454F-A316-7A895ED9C741}" destId="{B11154E6-B133-4239-ABFE-3DA58D537CD9}" srcOrd="0" destOrd="0" presId="urn:microsoft.com/office/officeart/2008/layout/LinedList"/>
    <dgm:cxn modelId="{7C0BDCB6-407E-4E6B-AED4-232E27DA2636}" type="presOf" srcId="{D1721F97-D851-4FC0-B2BC-C2A03AE38ED9}" destId="{F1309EF6-6B14-4ACD-BBDF-90057FF7CAD0}" srcOrd="0" destOrd="0" presId="urn:microsoft.com/office/officeart/2008/layout/LinedList"/>
    <dgm:cxn modelId="{B7E32ADE-952E-4952-AAF2-A621CC5F62B4}" srcId="{DD93E82C-982B-4D29-87FA-B2830CB2FE3F}" destId="{4292B2AE-5403-4329-A9E3-D25D876580BC}" srcOrd="2" destOrd="0" parTransId="{FA92875D-F9C7-44C2-BEB4-390AF5BE99AE}" sibTransId="{21DD72F0-0EEC-4D78-8CA4-9A4AE98B27C7}"/>
    <dgm:cxn modelId="{F6656FF3-4DBB-4CE7-A2A9-951F92AB87E9}" type="presParOf" srcId="{0E276BAB-7764-4723-B400-6D7F68751867}" destId="{A9A5AEA2-E573-4863-83C8-B21093BC735F}" srcOrd="0" destOrd="0" presId="urn:microsoft.com/office/officeart/2008/layout/LinedList"/>
    <dgm:cxn modelId="{FFED430E-965E-4CEE-B1D1-73BD9CEC624A}" type="presParOf" srcId="{0E276BAB-7764-4723-B400-6D7F68751867}" destId="{2623517E-661A-4955-A73B-0F9ED787D0DF}" srcOrd="1" destOrd="0" presId="urn:microsoft.com/office/officeart/2008/layout/LinedList"/>
    <dgm:cxn modelId="{4DA1BA89-0664-46B2-B937-33209E906C5E}" type="presParOf" srcId="{2623517E-661A-4955-A73B-0F9ED787D0DF}" destId="{F1309EF6-6B14-4ACD-BBDF-90057FF7CAD0}" srcOrd="0" destOrd="0" presId="urn:microsoft.com/office/officeart/2008/layout/LinedList"/>
    <dgm:cxn modelId="{93123E88-6EE4-4854-BFDA-5460D0DDC3C0}" type="presParOf" srcId="{2623517E-661A-4955-A73B-0F9ED787D0DF}" destId="{2C1BF8ED-3F22-465C-BC92-8CEA487B3FB0}" srcOrd="1" destOrd="0" presId="urn:microsoft.com/office/officeart/2008/layout/LinedList"/>
    <dgm:cxn modelId="{1E3ABD21-83C3-4756-BD3F-AE61C112F291}" type="presParOf" srcId="{0E276BAB-7764-4723-B400-6D7F68751867}" destId="{F7C0BA2A-9B30-47D9-8BEE-0406A0615A9E}" srcOrd="2" destOrd="0" presId="urn:microsoft.com/office/officeart/2008/layout/LinedList"/>
    <dgm:cxn modelId="{E9F258F3-9891-46F9-8AC4-41942DA9C11A}" type="presParOf" srcId="{0E276BAB-7764-4723-B400-6D7F68751867}" destId="{8899C39F-EF76-4C5B-B085-D63B7062B7FE}" srcOrd="3" destOrd="0" presId="urn:microsoft.com/office/officeart/2008/layout/LinedList"/>
    <dgm:cxn modelId="{91AD63CC-3F09-4B86-B688-1D7BE452CAD3}" type="presParOf" srcId="{8899C39F-EF76-4C5B-B085-D63B7062B7FE}" destId="{B11154E6-B133-4239-ABFE-3DA58D537CD9}" srcOrd="0" destOrd="0" presId="urn:microsoft.com/office/officeart/2008/layout/LinedList"/>
    <dgm:cxn modelId="{A6B85B88-D9DE-4399-AD44-FE7EFB729E8F}" type="presParOf" srcId="{8899C39F-EF76-4C5B-B085-D63B7062B7FE}" destId="{8CFAB211-26E7-4580-9901-4A69BF485E15}" srcOrd="1" destOrd="0" presId="urn:microsoft.com/office/officeart/2008/layout/LinedList"/>
    <dgm:cxn modelId="{10FB4650-AD47-49A4-AEFD-015B63EC7D87}" type="presParOf" srcId="{0E276BAB-7764-4723-B400-6D7F68751867}" destId="{D30DA41B-D64C-4884-A20C-46793750B853}" srcOrd="4" destOrd="0" presId="urn:microsoft.com/office/officeart/2008/layout/LinedList"/>
    <dgm:cxn modelId="{A00087F7-AB80-4886-AB33-8893DD7A8B00}" type="presParOf" srcId="{0E276BAB-7764-4723-B400-6D7F68751867}" destId="{22277256-6EF5-43D5-BABA-3D2B1C3A2BA6}" srcOrd="5" destOrd="0" presId="urn:microsoft.com/office/officeart/2008/layout/LinedList"/>
    <dgm:cxn modelId="{82CCF7FF-0BD8-4D20-B76A-84AD8AF308F4}" type="presParOf" srcId="{22277256-6EF5-43D5-BABA-3D2B1C3A2BA6}" destId="{B115C56F-389A-4338-A938-5AB390777AD5}" srcOrd="0" destOrd="0" presId="urn:microsoft.com/office/officeart/2008/layout/LinedList"/>
    <dgm:cxn modelId="{A4DB8AF7-6513-44A4-A99D-743F0EC8776F}" type="presParOf" srcId="{22277256-6EF5-43D5-BABA-3D2B1C3A2BA6}" destId="{F407F138-E3DA-4F6C-BDAB-747CF9541A5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F4C578-BA4F-411D-AC88-26A5AA102417}">
      <dsp:nvSpPr>
        <dsp:cNvPr id="0" name=""/>
        <dsp:cNvSpPr/>
      </dsp:nvSpPr>
      <dsp:spPr>
        <a:xfrm>
          <a:off x="0" y="490588"/>
          <a:ext cx="6949440" cy="235521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In order to participate in the HCV Program, both the Landlord and the Tenant have obligations they must meet.</a:t>
          </a:r>
        </a:p>
      </dsp:txBody>
      <dsp:txXfrm>
        <a:off x="114972" y="605560"/>
        <a:ext cx="6719496" cy="2125266"/>
      </dsp:txXfrm>
    </dsp:sp>
    <dsp:sp modelId="{001D3CDE-C17D-44D2-9DC6-91253193421D}">
      <dsp:nvSpPr>
        <dsp:cNvPr id="0" name=""/>
        <dsp:cNvSpPr/>
      </dsp:nvSpPr>
      <dsp:spPr>
        <a:xfrm>
          <a:off x="0" y="2940838"/>
          <a:ext cx="6949440" cy="2355210"/>
        </a:xfrm>
        <a:prstGeom prst="roundRect">
          <a:avLst/>
        </a:prstGeom>
        <a:solidFill>
          <a:schemeClr val="accent2">
            <a:hueOff val="-1041329"/>
            <a:satOff val="-21631"/>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Failure to meet these obligations could result in a suspension, debarment or termination from the HCV Program.</a:t>
          </a:r>
        </a:p>
      </dsp:txBody>
      <dsp:txXfrm>
        <a:off x="114972" y="3055810"/>
        <a:ext cx="6719496" cy="212526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025FDB-D72E-49BB-8004-F0E388678168}">
      <dsp:nvSpPr>
        <dsp:cNvPr id="0" name=""/>
        <dsp:cNvSpPr/>
      </dsp:nvSpPr>
      <dsp:spPr>
        <a:xfrm>
          <a:off x="0" y="50758"/>
          <a:ext cx="6949440" cy="28080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While a tenant </a:t>
          </a:r>
          <a:r>
            <a:rPr lang="en-US" sz="2400" i="1" kern="1200"/>
            <a:t>may</a:t>
          </a:r>
          <a:r>
            <a:rPr lang="en-US" sz="2400" kern="1200"/>
            <a:t> rent a unit whose bedroom size differs from that of the tenant’s voucher, owner’s are </a:t>
          </a:r>
          <a:r>
            <a:rPr lang="en-US" sz="2400" i="1" kern="1200"/>
            <a:t>encouraged</a:t>
          </a:r>
          <a:r>
            <a:rPr lang="en-US" sz="2400" kern="1200"/>
            <a:t> to look at the prospective tenant’s voucher size to determine if the bedroom size of the unit and the voucher are the same – this makes a difference in maximizing your rent!</a:t>
          </a:r>
        </a:p>
      </dsp:txBody>
      <dsp:txXfrm>
        <a:off x="137075" y="187833"/>
        <a:ext cx="6675290" cy="2533850"/>
      </dsp:txXfrm>
    </dsp:sp>
    <dsp:sp modelId="{7F7C4980-D0DC-40AD-A285-68BC55706ABD}">
      <dsp:nvSpPr>
        <dsp:cNvPr id="0" name=""/>
        <dsp:cNvSpPr/>
      </dsp:nvSpPr>
      <dsp:spPr>
        <a:xfrm>
          <a:off x="0" y="2927878"/>
          <a:ext cx="6949440" cy="2808000"/>
        </a:xfrm>
        <a:prstGeom prst="roundRect">
          <a:avLst/>
        </a:prstGeom>
        <a:solidFill>
          <a:schemeClr val="accent2">
            <a:hueOff val="-1041329"/>
            <a:satOff val="-21631"/>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If an owner is renting a 3 bedroom house, they should look for a family with a 3 bedroom voucher.  If not, your unit may not be deemed affordable for the client and you would either need to lower the rent to meet affordability or void the process with this client!</a:t>
          </a:r>
        </a:p>
      </dsp:txBody>
      <dsp:txXfrm>
        <a:off x="137075" y="3064953"/>
        <a:ext cx="6675290" cy="253385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AE0D63-F8CA-48BD-A35F-489CF2AD1CE5}">
      <dsp:nvSpPr>
        <dsp:cNvPr id="0" name=""/>
        <dsp:cNvSpPr/>
      </dsp:nvSpPr>
      <dsp:spPr>
        <a:xfrm>
          <a:off x="0" y="0"/>
          <a:ext cx="3420324" cy="441435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662" tIns="330200" rIns="266662" bIns="330200" numCol="1" spcCol="1270" anchor="t" anchorCtr="0">
          <a:noAutofit/>
        </a:bodyPr>
        <a:lstStyle/>
        <a:p>
          <a:pPr marL="0" lvl="0" indent="0" algn="l" defTabSz="711200">
            <a:lnSpc>
              <a:spcPct val="90000"/>
            </a:lnSpc>
            <a:spcBef>
              <a:spcPct val="0"/>
            </a:spcBef>
            <a:spcAft>
              <a:spcPct val="35000"/>
            </a:spcAft>
            <a:buNone/>
          </a:pPr>
          <a:r>
            <a:rPr lang="en-US" sz="1600" kern="1200"/>
            <a:t>The tenant will send the prospective landlord a link to start the RFTA process.  </a:t>
          </a:r>
        </a:p>
      </dsp:txBody>
      <dsp:txXfrm>
        <a:off x="0" y="1677454"/>
        <a:ext cx="3420324" cy="2648612"/>
      </dsp:txXfrm>
    </dsp:sp>
    <dsp:sp modelId="{4E3ADCFB-C1A7-46F2-B4F2-AD53C98DDA4A}">
      <dsp:nvSpPr>
        <dsp:cNvPr id="0" name=""/>
        <dsp:cNvSpPr/>
      </dsp:nvSpPr>
      <dsp:spPr>
        <a:xfrm>
          <a:off x="1048008" y="441435"/>
          <a:ext cx="1324306" cy="132430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248" tIns="12700" rIns="103248"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241948" y="635375"/>
        <a:ext cx="936426" cy="936426"/>
      </dsp:txXfrm>
    </dsp:sp>
    <dsp:sp modelId="{0E9916E5-1B5D-486A-B28E-62849F0DFB2F}">
      <dsp:nvSpPr>
        <dsp:cNvPr id="0" name=""/>
        <dsp:cNvSpPr/>
      </dsp:nvSpPr>
      <dsp:spPr>
        <a:xfrm>
          <a:off x="0" y="4414282"/>
          <a:ext cx="3420324"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AF6A64-C27B-48B0-8AEF-A5284C984F84}">
      <dsp:nvSpPr>
        <dsp:cNvPr id="0" name=""/>
        <dsp:cNvSpPr/>
      </dsp:nvSpPr>
      <dsp:spPr>
        <a:xfrm>
          <a:off x="3762356" y="0"/>
          <a:ext cx="3420324" cy="441435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662" tIns="330200" rIns="266662" bIns="330200" numCol="1" spcCol="1270" anchor="t" anchorCtr="0">
          <a:noAutofit/>
        </a:bodyPr>
        <a:lstStyle/>
        <a:p>
          <a:pPr marL="0" lvl="0" indent="0" algn="l" defTabSz="711200">
            <a:lnSpc>
              <a:spcPct val="90000"/>
            </a:lnSpc>
            <a:spcBef>
              <a:spcPct val="0"/>
            </a:spcBef>
            <a:spcAft>
              <a:spcPct val="35000"/>
            </a:spcAft>
            <a:buNone/>
          </a:pPr>
          <a:r>
            <a:rPr lang="en-US" sz="1600" kern="1200"/>
            <a:t>Once the landlord completes their portion, it will be sent back to the tenant to review and complete their portion.  Once the tenant is finished, it will automatically be sent to the Occupancy Specialist to process.</a:t>
          </a:r>
        </a:p>
      </dsp:txBody>
      <dsp:txXfrm>
        <a:off x="3762356" y="1677454"/>
        <a:ext cx="3420324" cy="2648612"/>
      </dsp:txXfrm>
    </dsp:sp>
    <dsp:sp modelId="{3AE711E2-7172-49E5-8F05-25FFA909ED5B}">
      <dsp:nvSpPr>
        <dsp:cNvPr id="0" name=""/>
        <dsp:cNvSpPr/>
      </dsp:nvSpPr>
      <dsp:spPr>
        <a:xfrm>
          <a:off x="4810365" y="441435"/>
          <a:ext cx="1324306" cy="132430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248" tIns="12700" rIns="103248"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5004305" y="635375"/>
        <a:ext cx="936426" cy="936426"/>
      </dsp:txXfrm>
    </dsp:sp>
    <dsp:sp modelId="{E9E69B94-080E-4E52-BE4C-4B2A19E527F0}">
      <dsp:nvSpPr>
        <dsp:cNvPr id="0" name=""/>
        <dsp:cNvSpPr/>
      </dsp:nvSpPr>
      <dsp:spPr>
        <a:xfrm>
          <a:off x="3762356" y="4414282"/>
          <a:ext cx="3420324"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EED5A1-8F11-4DB1-82A0-A0DAE418036C}">
      <dsp:nvSpPr>
        <dsp:cNvPr id="0" name=""/>
        <dsp:cNvSpPr/>
      </dsp:nvSpPr>
      <dsp:spPr>
        <a:xfrm>
          <a:off x="7524712" y="0"/>
          <a:ext cx="3420324" cy="441435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662" tIns="330200" rIns="266662" bIns="330200" numCol="1" spcCol="1270" anchor="t" anchorCtr="0">
          <a:noAutofit/>
        </a:bodyPr>
        <a:lstStyle/>
        <a:p>
          <a:pPr marL="0" lvl="0" indent="0" algn="l" defTabSz="711200">
            <a:lnSpc>
              <a:spcPct val="90000"/>
            </a:lnSpc>
            <a:spcBef>
              <a:spcPct val="0"/>
            </a:spcBef>
            <a:spcAft>
              <a:spcPct val="35000"/>
            </a:spcAft>
            <a:buNone/>
          </a:pPr>
          <a:r>
            <a:rPr lang="en-US" sz="1600" kern="1200"/>
            <a:t>Important: please be sure all information entered is correct and accurate to avoid delays!</a:t>
          </a:r>
        </a:p>
      </dsp:txBody>
      <dsp:txXfrm>
        <a:off x="7524712" y="1677454"/>
        <a:ext cx="3420324" cy="2648612"/>
      </dsp:txXfrm>
    </dsp:sp>
    <dsp:sp modelId="{7C333098-8067-410F-BED9-1927C7490035}">
      <dsp:nvSpPr>
        <dsp:cNvPr id="0" name=""/>
        <dsp:cNvSpPr/>
      </dsp:nvSpPr>
      <dsp:spPr>
        <a:xfrm>
          <a:off x="8572721" y="441435"/>
          <a:ext cx="1324306" cy="1324306"/>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3248" tIns="12700" rIns="103248"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766661" y="635375"/>
        <a:ext cx="936426" cy="936426"/>
      </dsp:txXfrm>
    </dsp:sp>
    <dsp:sp modelId="{EC35E376-6B06-4FCF-9F36-79BE5113D47A}">
      <dsp:nvSpPr>
        <dsp:cNvPr id="0" name=""/>
        <dsp:cNvSpPr/>
      </dsp:nvSpPr>
      <dsp:spPr>
        <a:xfrm>
          <a:off x="7524712" y="4414282"/>
          <a:ext cx="3420324"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6D35F6-0510-4DFF-A293-22EDB22E17E4}">
      <dsp:nvSpPr>
        <dsp:cNvPr id="0" name=""/>
        <dsp:cNvSpPr/>
      </dsp:nvSpPr>
      <dsp:spPr>
        <a:xfrm>
          <a:off x="0" y="2825"/>
          <a:ext cx="69494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1930A3-A63B-4F82-9436-FBBAD46A8E9A}">
      <dsp:nvSpPr>
        <dsp:cNvPr id="0" name=""/>
        <dsp:cNvSpPr/>
      </dsp:nvSpPr>
      <dsp:spPr>
        <a:xfrm>
          <a:off x="0" y="2825"/>
          <a:ext cx="6949440" cy="1926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No chipping, cracking, peeling, chalking paint on any surface – exterior AND interior. </a:t>
          </a:r>
        </a:p>
      </dsp:txBody>
      <dsp:txXfrm>
        <a:off x="0" y="2825"/>
        <a:ext cx="6949440" cy="1926995"/>
      </dsp:txXfrm>
    </dsp:sp>
    <dsp:sp modelId="{0970FF51-2660-4D63-A332-DB455E7ADF25}">
      <dsp:nvSpPr>
        <dsp:cNvPr id="0" name=""/>
        <dsp:cNvSpPr/>
      </dsp:nvSpPr>
      <dsp:spPr>
        <a:xfrm>
          <a:off x="0" y="1929821"/>
          <a:ext cx="6949440" cy="0"/>
        </a:xfrm>
        <a:prstGeom prst="line">
          <a:avLst/>
        </a:prstGeom>
        <a:solidFill>
          <a:schemeClr val="accent2">
            <a:hueOff val="-520665"/>
            <a:satOff val="-10816"/>
            <a:lumOff val="-2941"/>
            <a:alphaOff val="0"/>
          </a:schemeClr>
        </a:solidFill>
        <a:ln w="12700" cap="flat" cmpd="sng" algn="ctr">
          <a:solidFill>
            <a:schemeClr val="accent2">
              <a:hueOff val="-520665"/>
              <a:satOff val="-10816"/>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691B68-56C9-46DB-9936-41CFF3CBC58A}">
      <dsp:nvSpPr>
        <dsp:cNvPr id="0" name=""/>
        <dsp:cNvSpPr/>
      </dsp:nvSpPr>
      <dsp:spPr>
        <a:xfrm>
          <a:off x="0" y="1929821"/>
          <a:ext cx="6949440" cy="1926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Bathrooms – all worn or cracked toilet seats and tank lids must be replaced and fit properly.  All sinks must have proper ‘p’ traps, functioning stoppers and faucets.  Window or exhaust fan needed. </a:t>
          </a:r>
        </a:p>
      </dsp:txBody>
      <dsp:txXfrm>
        <a:off x="0" y="1929821"/>
        <a:ext cx="6949440" cy="1926995"/>
      </dsp:txXfrm>
    </dsp:sp>
    <dsp:sp modelId="{9FC87DB4-DF3B-4B2C-860B-14C6284BFD6E}">
      <dsp:nvSpPr>
        <dsp:cNvPr id="0" name=""/>
        <dsp:cNvSpPr/>
      </dsp:nvSpPr>
      <dsp:spPr>
        <a:xfrm>
          <a:off x="0" y="3856816"/>
          <a:ext cx="6949440" cy="0"/>
        </a:xfrm>
        <a:prstGeom prst="line">
          <a:avLst/>
        </a:prstGeom>
        <a:solidFill>
          <a:schemeClr val="accent2">
            <a:hueOff val="-1041329"/>
            <a:satOff val="-21631"/>
            <a:lumOff val="-5882"/>
            <a:alphaOff val="0"/>
          </a:schemeClr>
        </a:solidFill>
        <a:ln w="12700" cap="flat" cmpd="sng" algn="ctr">
          <a:solidFill>
            <a:schemeClr val="accent2">
              <a:hueOff val="-1041329"/>
              <a:satOff val="-21631"/>
              <a:lumOff val="-588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49A716-6A17-4475-A0B4-9BB345EA43FC}">
      <dsp:nvSpPr>
        <dsp:cNvPr id="0" name=""/>
        <dsp:cNvSpPr/>
      </dsp:nvSpPr>
      <dsp:spPr>
        <a:xfrm>
          <a:off x="0" y="3856816"/>
          <a:ext cx="6949440" cy="1926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a:t>Working smoke detectors in every bedroom, outside the sleeping rooms, and on every level.  Owners are responsible for providing, replacing and maintaining smoke detectors.  Smoke detectors must be hard-wired or contain a 10 year sealed battery.</a:t>
          </a:r>
        </a:p>
      </dsp:txBody>
      <dsp:txXfrm>
        <a:off x="0" y="3856816"/>
        <a:ext cx="6949440" cy="192699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A5312D-2C14-4325-91DB-51BA61DA7DCA}">
      <dsp:nvSpPr>
        <dsp:cNvPr id="0" name=""/>
        <dsp:cNvSpPr/>
      </dsp:nvSpPr>
      <dsp:spPr>
        <a:xfrm>
          <a:off x="0" y="2825"/>
          <a:ext cx="69494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D1D996-71BA-48F4-A21A-F2BF00640894}">
      <dsp:nvSpPr>
        <dsp:cNvPr id="0" name=""/>
        <dsp:cNvSpPr/>
      </dsp:nvSpPr>
      <dsp:spPr>
        <a:xfrm>
          <a:off x="0" y="2825"/>
          <a:ext cx="6949440" cy="1926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As of July 16, 2021, Raise Up now requires the use and application of carbon monoxide detection in structures where fuel burning appliances and or fireplaces or attached garages are utilized. </a:t>
          </a:r>
        </a:p>
      </dsp:txBody>
      <dsp:txXfrm>
        <a:off x="0" y="2825"/>
        <a:ext cx="6949440" cy="1926995"/>
      </dsp:txXfrm>
    </dsp:sp>
    <dsp:sp modelId="{19773382-F3D1-4E01-831A-AC422E77D5D0}">
      <dsp:nvSpPr>
        <dsp:cNvPr id="0" name=""/>
        <dsp:cNvSpPr/>
      </dsp:nvSpPr>
      <dsp:spPr>
        <a:xfrm>
          <a:off x="0" y="1929821"/>
          <a:ext cx="6949440" cy="0"/>
        </a:xfrm>
        <a:prstGeom prst="line">
          <a:avLst/>
        </a:prstGeom>
        <a:solidFill>
          <a:schemeClr val="accent2">
            <a:hueOff val="-520665"/>
            <a:satOff val="-10816"/>
            <a:lumOff val="-2941"/>
            <a:alphaOff val="0"/>
          </a:schemeClr>
        </a:solidFill>
        <a:ln w="12700" cap="flat" cmpd="sng" algn="ctr">
          <a:solidFill>
            <a:schemeClr val="accent2">
              <a:hueOff val="-520665"/>
              <a:satOff val="-10816"/>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9E95A8-97D4-4036-8937-7282086F17D3}">
      <dsp:nvSpPr>
        <dsp:cNvPr id="0" name=""/>
        <dsp:cNvSpPr/>
      </dsp:nvSpPr>
      <dsp:spPr>
        <a:xfrm>
          <a:off x="0" y="1929821"/>
          <a:ext cx="6949440" cy="1926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Raise Up shall treat missing or non-functioning carbon monoxide detectors as a 24-hour emergency repair. Non-functioning detectors include detectors that need fresh batteries (chirping). </a:t>
          </a:r>
        </a:p>
      </dsp:txBody>
      <dsp:txXfrm>
        <a:off x="0" y="1929821"/>
        <a:ext cx="6949440" cy="1926995"/>
      </dsp:txXfrm>
    </dsp:sp>
    <dsp:sp modelId="{2B4D2A79-444F-4B1C-AAB4-1786DA9F8967}">
      <dsp:nvSpPr>
        <dsp:cNvPr id="0" name=""/>
        <dsp:cNvSpPr/>
      </dsp:nvSpPr>
      <dsp:spPr>
        <a:xfrm>
          <a:off x="0" y="3856816"/>
          <a:ext cx="6949440" cy="0"/>
        </a:xfrm>
        <a:prstGeom prst="line">
          <a:avLst/>
        </a:prstGeom>
        <a:solidFill>
          <a:schemeClr val="accent2">
            <a:hueOff val="-1041329"/>
            <a:satOff val="-21631"/>
            <a:lumOff val="-5882"/>
            <a:alphaOff val="0"/>
          </a:schemeClr>
        </a:solidFill>
        <a:ln w="12700" cap="flat" cmpd="sng" algn="ctr">
          <a:solidFill>
            <a:schemeClr val="accent2">
              <a:hueOff val="-1041329"/>
              <a:satOff val="-21631"/>
              <a:lumOff val="-588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1F8D7D-BA35-4067-8DAF-427E004F077F}">
      <dsp:nvSpPr>
        <dsp:cNvPr id="0" name=""/>
        <dsp:cNvSpPr/>
      </dsp:nvSpPr>
      <dsp:spPr>
        <a:xfrm>
          <a:off x="0" y="3856816"/>
          <a:ext cx="6949440" cy="1926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a:t>Keep in mind if your structure has no fuel burning appliances and/or fireplaces or attached garages then generally carbon monoxide detection is not required.</a:t>
          </a:r>
        </a:p>
      </dsp:txBody>
      <dsp:txXfrm>
        <a:off x="0" y="3856816"/>
        <a:ext cx="6949440" cy="192699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EFCFB7-1041-4374-A8F1-BEE908C0D93F}">
      <dsp:nvSpPr>
        <dsp:cNvPr id="0" name=""/>
        <dsp:cNvSpPr/>
      </dsp:nvSpPr>
      <dsp:spPr>
        <a:xfrm>
          <a:off x="3027" y="351702"/>
          <a:ext cx="2402161" cy="3363025"/>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7282" tIns="330200" rIns="187282" bIns="330200" numCol="1" spcCol="1270" anchor="t" anchorCtr="0">
          <a:noAutofit/>
        </a:bodyPr>
        <a:lstStyle/>
        <a:p>
          <a:pPr marL="0" lvl="0" indent="0" algn="l" defTabSz="577850">
            <a:lnSpc>
              <a:spcPct val="90000"/>
            </a:lnSpc>
            <a:spcBef>
              <a:spcPct val="0"/>
            </a:spcBef>
            <a:spcAft>
              <a:spcPct val="35000"/>
            </a:spcAft>
            <a:buNone/>
          </a:pPr>
          <a:r>
            <a:rPr lang="en-US" sz="1300" kern="1200"/>
            <a:t>The landlord and the family will receive the finalized paperwork from the Occupancy Specialist.</a:t>
          </a:r>
        </a:p>
      </dsp:txBody>
      <dsp:txXfrm>
        <a:off x="3027" y="1629652"/>
        <a:ext cx="2402161" cy="2017815"/>
      </dsp:txXfrm>
    </dsp:sp>
    <dsp:sp modelId="{B7554683-9852-4581-A2DB-5C275E5C2012}">
      <dsp:nvSpPr>
        <dsp:cNvPr id="0" name=""/>
        <dsp:cNvSpPr/>
      </dsp:nvSpPr>
      <dsp:spPr>
        <a:xfrm>
          <a:off x="699654" y="688005"/>
          <a:ext cx="1008907" cy="1008907"/>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658" tIns="12700" rIns="78658"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847405" y="835756"/>
        <a:ext cx="713405" cy="713405"/>
      </dsp:txXfrm>
    </dsp:sp>
    <dsp:sp modelId="{848372E4-81EA-43A3-8AA8-556A6DEFE73E}">
      <dsp:nvSpPr>
        <dsp:cNvPr id="0" name=""/>
        <dsp:cNvSpPr/>
      </dsp:nvSpPr>
      <dsp:spPr>
        <a:xfrm>
          <a:off x="3027" y="3714656"/>
          <a:ext cx="2402161" cy="72"/>
        </a:xfrm>
        <a:prstGeom prst="rect">
          <a:avLst/>
        </a:prstGeom>
        <a:solidFill>
          <a:schemeClr val="accent2">
            <a:hueOff val="-148761"/>
            <a:satOff val="-3090"/>
            <a:lumOff val="-840"/>
            <a:alphaOff val="0"/>
          </a:schemeClr>
        </a:solidFill>
        <a:ln w="12700" cap="flat" cmpd="sng" algn="ctr">
          <a:solidFill>
            <a:schemeClr val="accent2">
              <a:hueOff val="-148761"/>
              <a:satOff val="-3090"/>
              <a:lumOff val="-84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BF1B9A-1D25-41B4-91B6-C8A07249AEDE}">
      <dsp:nvSpPr>
        <dsp:cNvPr id="0" name=""/>
        <dsp:cNvSpPr/>
      </dsp:nvSpPr>
      <dsp:spPr>
        <a:xfrm>
          <a:off x="2645405" y="351702"/>
          <a:ext cx="2402161" cy="3363025"/>
        </a:xfrm>
        <a:prstGeom prst="rect">
          <a:avLst/>
        </a:prstGeom>
        <a:solidFill>
          <a:schemeClr val="accent2">
            <a:tint val="40000"/>
            <a:alpha val="90000"/>
            <a:hueOff val="-278876"/>
            <a:satOff val="-10011"/>
            <a:lumOff val="-646"/>
            <a:alphaOff val="0"/>
          </a:schemeClr>
        </a:solidFill>
        <a:ln w="12700" cap="flat" cmpd="sng" algn="ctr">
          <a:solidFill>
            <a:schemeClr val="accent2">
              <a:tint val="40000"/>
              <a:alpha val="90000"/>
              <a:hueOff val="-278876"/>
              <a:satOff val="-10011"/>
              <a:lumOff val="-64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7282" tIns="330200" rIns="187282" bIns="330200" numCol="1" spcCol="1270" anchor="t" anchorCtr="0">
          <a:noAutofit/>
        </a:bodyPr>
        <a:lstStyle/>
        <a:p>
          <a:pPr marL="0" lvl="0" indent="0" algn="l" defTabSz="577850">
            <a:lnSpc>
              <a:spcPct val="90000"/>
            </a:lnSpc>
            <a:spcBef>
              <a:spcPct val="0"/>
            </a:spcBef>
            <a:spcAft>
              <a:spcPct val="35000"/>
            </a:spcAft>
            <a:buNone/>
          </a:pPr>
          <a:r>
            <a:rPr lang="en-US" sz="1300" kern="1200"/>
            <a:t>The family or owner must provide a copy of the signed lease, which indicates they have met to </a:t>
          </a:r>
          <a:r>
            <a:rPr lang="en-US" sz="1300" b="1" u="sng" kern="1200"/>
            <a:t>review and sign</a:t>
          </a:r>
          <a:r>
            <a:rPr lang="en-US" sz="1300" kern="1200"/>
            <a:t> prior to their final appointment.</a:t>
          </a:r>
        </a:p>
      </dsp:txBody>
      <dsp:txXfrm>
        <a:off x="2645405" y="1629652"/>
        <a:ext cx="2402161" cy="2017815"/>
      </dsp:txXfrm>
    </dsp:sp>
    <dsp:sp modelId="{A090164A-6688-4399-AD6C-F672AE464764}">
      <dsp:nvSpPr>
        <dsp:cNvPr id="0" name=""/>
        <dsp:cNvSpPr/>
      </dsp:nvSpPr>
      <dsp:spPr>
        <a:xfrm>
          <a:off x="3342032" y="688005"/>
          <a:ext cx="1008907" cy="1008907"/>
        </a:xfrm>
        <a:prstGeom prst="ellipse">
          <a:avLst/>
        </a:prstGeom>
        <a:solidFill>
          <a:schemeClr val="accent2">
            <a:hueOff val="-297523"/>
            <a:satOff val="-6180"/>
            <a:lumOff val="-1681"/>
            <a:alphaOff val="0"/>
          </a:schemeClr>
        </a:solidFill>
        <a:ln w="12700" cap="flat" cmpd="sng" algn="ctr">
          <a:solidFill>
            <a:schemeClr val="accent2">
              <a:hueOff val="-297523"/>
              <a:satOff val="-6180"/>
              <a:lumOff val="-168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658" tIns="12700" rIns="78658"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489783" y="835756"/>
        <a:ext cx="713405" cy="713405"/>
      </dsp:txXfrm>
    </dsp:sp>
    <dsp:sp modelId="{0738A34D-AB31-4B06-B930-D6541D2D3F94}">
      <dsp:nvSpPr>
        <dsp:cNvPr id="0" name=""/>
        <dsp:cNvSpPr/>
      </dsp:nvSpPr>
      <dsp:spPr>
        <a:xfrm>
          <a:off x="2645405" y="3714656"/>
          <a:ext cx="2402161" cy="72"/>
        </a:xfrm>
        <a:prstGeom prst="rect">
          <a:avLst/>
        </a:prstGeom>
        <a:solidFill>
          <a:schemeClr val="accent2">
            <a:hueOff val="-446284"/>
            <a:satOff val="-9270"/>
            <a:lumOff val="-2521"/>
            <a:alphaOff val="0"/>
          </a:schemeClr>
        </a:solidFill>
        <a:ln w="12700" cap="flat" cmpd="sng" algn="ctr">
          <a:solidFill>
            <a:schemeClr val="accent2">
              <a:hueOff val="-446284"/>
              <a:satOff val="-9270"/>
              <a:lumOff val="-252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A9EFE4-3C70-4BD6-9BB1-A7FC736AA7AC}">
      <dsp:nvSpPr>
        <dsp:cNvPr id="0" name=""/>
        <dsp:cNvSpPr/>
      </dsp:nvSpPr>
      <dsp:spPr>
        <a:xfrm>
          <a:off x="5287783" y="351702"/>
          <a:ext cx="2402161" cy="3363025"/>
        </a:xfrm>
        <a:prstGeom prst="rect">
          <a:avLst/>
        </a:prstGeom>
        <a:solidFill>
          <a:schemeClr val="accent2">
            <a:tint val="40000"/>
            <a:alpha val="90000"/>
            <a:hueOff val="-557751"/>
            <a:satOff val="-20023"/>
            <a:lumOff val="-1293"/>
            <a:alphaOff val="0"/>
          </a:schemeClr>
        </a:solidFill>
        <a:ln w="12700" cap="flat" cmpd="sng" algn="ctr">
          <a:solidFill>
            <a:schemeClr val="accent2">
              <a:tint val="40000"/>
              <a:alpha val="90000"/>
              <a:hueOff val="-557751"/>
              <a:satOff val="-20023"/>
              <a:lumOff val="-129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7282" tIns="330200" rIns="187282" bIns="330200" numCol="1" spcCol="1270" anchor="t" anchorCtr="0">
          <a:noAutofit/>
        </a:bodyPr>
        <a:lstStyle/>
        <a:p>
          <a:pPr marL="0" lvl="0" indent="0" algn="l" defTabSz="577850">
            <a:lnSpc>
              <a:spcPct val="90000"/>
            </a:lnSpc>
            <a:spcBef>
              <a:spcPct val="0"/>
            </a:spcBef>
            <a:spcAft>
              <a:spcPct val="35000"/>
            </a:spcAft>
            <a:buNone/>
          </a:pPr>
          <a:r>
            <a:rPr lang="en-US" sz="1300" kern="1200"/>
            <a:t>The landlord will be sent the Contract to sign and return.  </a:t>
          </a:r>
        </a:p>
      </dsp:txBody>
      <dsp:txXfrm>
        <a:off x="5287783" y="1629652"/>
        <a:ext cx="2402161" cy="2017815"/>
      </dsp:txXfrm>
    </dsp:sp>
    <dsp:sp modelId="{DF6D79F7-1DDA-4B32-9654-B61803FDA18D}">
      <dsp:nvSpPr>
        <dsp:cNvPr id="0" name=""/>
        <dsp:cNvSpPr/>
      </dsp:nvSpPr>
      <dsp:spPr>
        <a:xfrm>
          <a:off x="5984409" y="688005"/>
          <a:ext cx="1008907" cy="1008907"/>
        </a:xfrm>
        <a:prstGeom prst="ellipse">
          <a:avLst/>
        </a:prstGeom>
        <a:solidFill>
          <a:schemeClr val="accent2">
            <a:hueOff val="-595045"/>
            <a:satOff val="-12361"/>
            <a:lumOff val="-3361"/>
            <a:alphaOff val="0"/>
          </a:schemeClr>
        </a:solidFill>
        <a:ln w="12700" cap="flat" cmpd="sng" algn="ctr">
          <a:solidFill>
            <a:schemeClr val="accent2">
              <a:hueOff val="-595045"/>
              <a:satOff val="-12361"/>
              <a:lumOff val="-33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658" tIns="12700" rIns="78658"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132160" y="835756"/>
        <a:ext cx="713405" cy="713405"/>
      </dsp:txXfrm>
    </dsp:sp>
    <dsp:sp modelId="{88E4E9F0-AADA-448D-8DD3-B90815B2464D}">
      <dsp:nvSpPr>
        <dsp:cNvPr id="0" name=""/>
        <dsp:cNvSpPr/>
      </dsp:nvSpPr>
      <dsp:spPr>
        <a:xfrm>
          <a:off x="5287783" y="3714656"/>
          <a:ext cx="2402161" cy="72"/>
        </a:xfrm>
        <a:prstGeom prst="rect">
          <a:avLst/>
        </a:prstGeom>
        <a:solidFill>
          <a:schemeClr val="accent2">
            <a:hueOff val="-743806"/>
            <a:satOff val="-15451"/>
            <a:lumOff val="-4201"/>
            <a:alphaOff val="0"/>
          </a:schemeClr>
        </a:solidFill>
        <a:ln w="12700" cap="flat" cmpd="sng" algn="ctr">
          <a:solidFill>
            <a:schemeClr val="accent2">
              <a:hueOff val="-743806"/>
              <a:satOff val="-15451"/>
              <a:lumOff val="-420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12C073-4FE9-49A4-B48A-95C5640B5238}">
      <dsp:nvSpPr>
        <dsp:cNvPr id="0" name=""/>
        <dsp:cNvSpPr/>
      </dsp:nvSpPr>
      <dsp:spPr>
        <a:xfrm>
          <a:off x="7930160" y="351702"/>
          <a:ext cx="2402161" cy="3363025"/>
        </a:xfrm>
        <a:prstGeom prst="rect">
          <a:avLst/>
        </a:prstGeom>
        <a:solidFill>
          <a:schemeClr val="accent2">
            <a:tint val="40000"/>
            <a:alpha val="90000"/>
            <a:hueOff val="-836627"/>
            <a:satOff val="-30034"/>
            <a:lumOff val="-1939"/>
            <a:alphaOff val="0"/>
          </a:schemeClr>
        </a:solidFill>
        <a:ln w="12700" cap="flat" cmpd="sng" algn="ctr">
          <a:solidFill>
            <a:schemeClr val="accent2">
              <a:tint val="40000"/>
              <a:alpha val="90000"/>
              <a:hueOff val="-836627"/>
              <a:satOff val="-30034"/>
              <a:lumOff val="-193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7282" tIns="330200" rIns="187282" bIns="330200" numCol="1" spcCol="1270" anchor="t" anchorCtr="0">
          <a:noAutofit/>
        </a:bodyPr>
        <a:lstStyle/>
        <a:p>
          <a:pPr marL="0" lvl="0" indent="0" algn="l" defTabSz="577850">
            <a:lnSpc>
              <a:spcPct val="90000"/>
            </a:lnSpc>
            <a:spcBef>
              <a:spcPct val="0"/>
            </a:spcBef>
            <a:spcAft>
              <a:spcPct val="35000"/>
            </a:spcAft>
            <a:buNone/>
          </a:pPr>
          <a:r>
            <a:rPr lang="en-US" sz="1300" kern="1200"/>
            <a:t>Leases and Contracts MUST BE signed by both the owner and Raise Up within 60 days of the lease effective date!  </a:t>
          </a:r>
        </a:p>
      </dsp:txBody>
      <dsp:txXfrm>
        <a:off x="7930160" y="1629652"/>
        <a:ext cx="2402161" cy="2017815"/>
      </dsp:txXfrm>
    </dsp:sp>
    <dsp:sp modelId="{0B977112-CED4-400B-89FA-7C45271ADFCB}">
      <dsp:nvSpPr>
        <dsp:cNvPr id="0" name=""/>
        <dsp:cNvSpPr/>
      </dsp:nvSpPr>
      <dsp:spPr>
        <a:xfrm>
          <a:off x="8626787" y="688005"/>
          <a:ext cx="1008907" cy="1008907"/>
        </a:xfrm>
        <a:prstGeom prst="ellipse">
          <a:avLst/>
        </a:prstGeom>
        <a:solidFill>
          <a:schemeClr val="accent2">
            <a:hueOff val="-892568"/>
            <a:satOff val="-18541"/>
            <a:lumOff val="-5042"/>
            <a:alphaOff val="0"/>
          </a:schemeClr>
        </a:solidFill>
        <a:ln w="12700" cap="flat" cmpd="sng" algn="ctr">
          <a:solidFill>
            <a:schemeClr val="accent2">
              <a:hueOff val="-892568"/>
              <a:satOff val="-18541"/>
              <a:lumOff val="-504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658" tIns="12700" rIns="78658"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8774538" y="835756"/>
        <a:ext cx="713405" cy="713405"/>
      </dsp:txXfrm>
    </dsp:sp>
    <dsp:sp modelId="{1D4E136A-E126-420C-B479-F66FBF19C979}">
      <dsp:nvSpPr>
        <dsp:cNvPr id="0" name=""/>
        <dsp:cNvSpPr/>
      </dsp:nvSpPr>
      <dsp:spPr>
        <a:xfrm>
          <a:off x="7930160" y="3714656"/>
          <a:ext cx="2402161" cy="72"/>
        </a:xfrm>
        <a:prstGeom prst="rect">
          <a:avLst/>
        </a:prstGeom>
        <a:solidFill>
          <a:schemeClr val="accent2">
            <a:hueOff val="-1041329"/>
            <a:satOff val="-21631"/>
            <a:lumOff val="-5882"/>
            <a:alphaOff val="0"/>
          </a:schemeClr>
        </a:solidFill>
        <a:ln w="12700" cap="flat" cmpd="sng" algn="ctr">
          <a:solidFill>
            <a:schemeClr val="accent2">
              <a:hueOff val="-1041329"/>
              <a:satOff val="-21631"/>
              <a:lumOff val="-588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79B5AF-3027-441A-8F3D-9492D15B8351}">
      <dsp:nvSpPr>
        <dsp:cNvPr id="0" name=""/>
        <dsp:cNvSpPr/>
      </dsp:nvSpPr>
      <dsp:spPr>
        <a:xfrm>
          <a:off x="0" y="503819"/>
          <a:ext cx="6949440" cy="155843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The extension may be granted for a period of time considered reasonable for completion, usually 2 weeks but no more than 30 days beyond the original due date.  At the end of that time, at the HA's discretion, if the work is not completed or substantially completed, the HA will begin the abatement.</a:t>
          </a:r>
        </a:p>
      </dsp:txBody>
      <dsp:txXfrm>
        <a:off x="76077" y="579896"/>
        <a:ext cx="6797286" cy="1406285"/>
      </dsp:txXfrm>
    </dsp:sp>
    <dsp:sp modelId="{F2CE2DFB-39F6-4E95-874B-5469FD8F1F6B}">
      <dsp:nvSpPr>
        <dsp:cNvPr id="0" name=""/>
        <dsp:cNvSpPr/>
      </dsp:nvSpPr>
      <dsp:spPr>
        <a:xfrm>
          <a:off x="0" y="2114099"/>
          <a:ext cx="6949440" cy="1558439"/>
        </a:xfrm>
        <a:prstGeom prst="roundRect">
          <a:avLst/>
        </a:prstGeom>
        <a:solidFill>
          <a:schemeClr val="accent2">
            <a:hueOff val="-520665"/>
            <a:satOff val="-10816"/>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The HA may grant an extension for exterior scraping and painting during winter months or to work with contractors schedules providing there is no hazard existing for family.</a:t>
          </a:r>
        </a:p>
      </dsp:txBody>
      <dsp:txXfrm>
        <a:off x="76077" y="2190176"/>
        <a:ext cx="6797286" cy="1406285"/>
      </dsp:txXfrm>
    </dsp:sp>
    <dsp:sp modelId="{33402436-96B0-4920-8AE6-27396413852C}">
      <dsp:nvSpPr>
        <dsp:cNvPr id="0" name=""/>
        <dsp:cNvSpPr/>
      </dsp:nvSpPr>
      <dsp:spPr>
        <a:xfrm>
          <a:off x="0" y="3724378"/>
          <a:ext cx="6949440" cy="1558439"/>
        </a:xfrm>
        <a:prstGeom prst="roundRect">
          <a:avLst/>
        </a:prstGeom>
        <a:solidFill>
          <a:schemeClr val="accent2">
            <a:hueOff val="-1041329"/>
            <a:satOff val="-21631"/>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Extension requests must be submitted in writing.</a:t>
          </a:r>
        </a:p>
      </dsp:txBody>
      <dsp:txXfrm>
        <a:off x="76077" y="3800455"/>
        <a:ext cx="6797286" cy="140628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E3A61E-257C-4E04-B144-78B04526C9E0}">
      <dsp:nvSpPr>
        <dsp:cNvPr id="0" name=""/>
        <dsp:cNvSpPr/>
      </dsp:nvSpPr>
      <dsp:spPr>
        <a:xfrm>
          <a:off x="1261" y="393494"/>
          <a:ext cx="4428354" cy="28120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BB61AE-4521-412E-B6E4-B34E58D13341}">
      <dsp:nvSpPr>
        <dsp:cNvPr id="0" name=""/>
        <dsp:cNvSpPr/>
      </dsp:nvSpPr>
      <dsp:spPr>
        <a:xfrm>
          <a:off x="493301" y="860931"/>
          <a:ext cx="4428354" cy="28120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If a family wants to move </a:t>
          </a:r>
          <a:r>
            <a:rPr lang="en-US" sz="1100" b="1" kern="1200"/>
            <a:t>AFTER</a:t>
          </a:r>
          <a:r>
            <a:rPr lang="en-US" sz="1100" kern="1200"/>
            <a:t> the first year of their lease </a:t>
          </a:r>
          <a:r>
            <a:rPr lang="en-US" sz="1100" b="1" kern="1200"/>
            <a:t>AND</a:t>
          </a:r>
          <a:r>
            <a:rPr lang="en-US" sz="1100" kern="1200"/>
            <a:t> 30+ days from the date they are giving notice, the family must provide their landlord and Raise Up with a Notice Of Intent To Vacate.  This is a written notice in accordance with the terms of the lease....30 days , 60 days, etc.  The landlord does not have to sign this notice.</a:t>
          </a:r>
        </a:p>
      </dsp:txBody>
      <dsp:txXfrm>
        <a:off x="575662" y="943292"/>
        <a:ext cx="4263632" cy="2647282"/>
      </dsp:txXfrm>
    </dsp:sp>
    <dsp:sp modelId="{24156F86-A3AE-4761-B5F6-E9C138793F23}">
      <dsp:nvSpPr>
        <dsp:cNvPr id="0" name=""/>
        <dsp:cNvSpPr/>
      </dsp:nvSpPr>
      <dsp:spPr>
        <a:xfrm>
          <a:off x="5413694" y="393494"/>
          <a:ext cx="4428354" cy="28120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B5052C-7F63-4875-86C1-DA5A3F3FD462}">
      <dsp:nvSpPr>
        <dsp:cNvPr id="0" name=""/>
        <dsp:cNvSpPr/>
      </dsp:nvSpPr>
      <dsp:spPr>
        <a:xfrm>
          <a:off x="5905734" y="860931"/>
          <a:ext cx="4428354" cy="28120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t>If the family wants to move </a:t>
          </a:r>
          <a:r>
            <a:rPr lang="en-US" sz="1100" b="1" kern="1200"/>
            <a:t>DURING</a:t>
          </a:r>
          <a:r>
            <a:rPr lang="en-US" sz="1100" kern="1200"/>
            <a:t> the first year of their lease </a:t>
          </a:r>
          <a:r>
            <a:rPr lang="en-US" sz="1100" b="1" kern="1200"/>
            <a:t>OR</a:t>
          </a:r>
          <a:r>
            <a:rPr lang="en-US" sz="1100" kern="1200"/>
            <a:t> less than the required 30 (or more, depending upon the terms of the lease) days from the date they are giving notice, the family must get their landlord’s written permission to do so.  The family must pick up an Agreement of Intent To Vacate Form from the Raise Up office and take that to their landlord.  Both the tenant and landlord will sign this form indicating they are in agreement that the client is going to move.  Note that as the landlord you are not required to sign this form should your tenant provide you with a copy.  It is solely at your discretion on whether or not you choose to release your tenant outside of the terms of your lease.  By signing the Agreement Of Intent To Vacate you are agreeing to release the family to move to another unit.  It is your prerogative to deny this request.</a:t>
          </a:r>
        </a:p>
      </dsp:txBody>
      <dsp:txXfrm>
        <a:off x="5988095" y="943292"/>
        <a:ext cx="4263632" cy="26472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2466E1-46EF-457E-A54C-BB5413E3AA48}">
      <dsp:nvSpPr>
        <dsp:cNvPr id="0" name=""/>
        <dsp:cNvSpPr/>
      </dsp:nvSpPr>
      <dsp:spPr>
        <a:xfrm>
          <a:off x="235727" y="1622919"/>
          <a:ext cx="1347988" cy="134798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3CBD0B-A12A-4AEA-B498-242F32C815E3}">
      <dsp:nvSpPr>
        <dsp:cNvPr id="0" name=""/>
        <dsp:cNvSpPr/>
      </dsp:nvSpPr>
      <dsp:spPr>
        <a:xfrm>
          <a:off x="518804" y="1905997"/>
          <a:ext cx="781833" cy="7818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1928E3-21E0-465E-8E30-7A7579C8F679}">
      <dsp:nvSpPr>
        <dsp:cNvPr id="0" name=""/>
        <dsp:cNvSpPr/>
      </dsp:nvSpPr>
      <dsp:spPr>
        <a:xfrm>
          <a:off x="1872569" y="1622919"/>
          <a:ext cx="3177400" cy="1347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kern="1200"/>
            <a:t>It is EXTREMELY important that the landlord conduct background checks. </a:t>
          </a:r>
        </a:p>
      </dsp:txBody>
      <dsp:txXfrm>
        <a:off x="1872569" y="1622919"/>
        <a:ext cx="3177400" cy="1347988"/>
      </dsp:txXfrm>
    </dsp:sp>
    <dsp:sp modelId="{5526F3E0-0571-4622-BD65-FB1E04EB8556}">
      <dsp:nvSpPr>
        <dsp:cNvPr id="0" name=""/>
        <dsp:cNvSpPr/>
      </dsp:nvSpPr>
      <dsp:spPr>
        <a:xfrm>
          <a:off x="5603608" y="1622919"/>
          <a:ext cx="1347988" cy="1347988"/>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D7A4F0-0215-4193-A0E2-3D52EA6DBD63}">
      <dsp:nvSpPr>
        <dsp:cNvPr id="0" name=""/>
        <dsp:cNvSpPr/>
      </dsp:nvSpPr>
      <dsp:spPr>
        <a:xfrm>
          <a:off x="5886686" y="1905997"/>
          <a:ext cx="781833" cy="7818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4A2658-D1F6-4AB4-9A1E-73BB6C04B22F}">
      <dsp:nvSpPr>
        <dsp:cNvPr id="0" name=""/>
        <dsp:cNvSpPr/>
      </dsp:nvSpPr>
      <dsp:spPr>
        <a:xfrm>
          <a:off x="7240451" y="1622919"/>
          <a:ext cx="3177400" cy="1347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kern="1200"/>
            <a:t>Raise Up will check for </a:t>
          </a:r>
          <a:r>
            <a:rPr lang="en-US" sz="2100" b="1" i="1" kern="1200"/>
            <a:t>eligibility</a:t>
          </a:r>
          <a:r>
            <a:rPr lang="en-US" sz="2100" kern="1200"/>
            <a:t>, but the landlord should check for </a:t>
          </a:r>
          <a:r>
            <a:rPr lang="en-US" sz="2100" b="1" i="1" kern="1200"/>
            <a:t>suitability</a:t>
          </a:r>
          <a:r>
            <a:rPr lang="en-US" sz="2100" kern="1200"/>
            <a:t>!</a:t>
          </a:r>
        </a:p>
      </dsp:txBody>
      <dsp:txXfrm>
        <a:off x="7240451" y="1622919"/>
        <a:ext cx="3177400" cy="13479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1BA58A-D330-46B9-8238-65F37EAA2A4E}">
      <dsp:nvSpPr>
        <dsp:cNvPr id="0" name=""/>
        <dsp:cNvSpPr/>
      </dsp:nvSpPr>
      <dsp:spPr>
        <a:xfrm>
          <a:off x="3080715" y="975339"/>
          <a:ext cx="676500" cy="91440"/>
        </a:xfrm>
        <a:custGeom>
          <a:avLst/>
          <a:gdLst/>
          <a:ahLst/>
          <a:cxnLst/>
          <a:rect l="0" t="0" r="0" b="0"/>
          <a:pathLst>
            <a:path>
              <a:moveTo>
                <a:pt x="0" y="45720"/>
              </a:moveTo>
              <a:lnTo>
                <a:pt x="676500"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01287" y="1017523"/>
        <a:ext cx="35355" cy="7071"/>
      </dsp:txXfrm>
    </dsp:sp>
    <dsp:sp modelId="{A4885C56-DC10-4FC2-9830-C48BE3B63BE6}">
      <dsp:nvSpPr>
        <dsp:cNvPr id="0" name=""/>
        <dsp:cNvSpPr/>
      </dsp:nvSpPr>
      <dsp:spPr>
        <a:xfrm>
          <a:off x="8167" y="98755"/>
          <a:ext cx="3074348" cy="18446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646" tIns="158129" rIns="150646" bIns="158129" numCol="1" spcCol="1270" anchor="ctr" anchorCtr="0">
          <a:noAutofit/>
        </a:bodyPr>
        <a:lstStyle/>
        <a:p>
          <a:pPr marL="0" lvl="0" indent="0" algn="ctr" defTabSz="666750">
            <a:lnSpc>
              <a:spcPct val="90000"/>
            </a:lnSpc>
            <a:spcBef>
              <a:spcPct val="0"/>
            </a:spcBef>
            <a:spcAft>
              <a:spcPct val="35000"/>
            </a:spcAft>
            <a:buNone/>
          </a:pPr>
          <a:r>
            <a:rPr lang="en-US" sz="1500" kern="1200"/>
            <a:t>Preparing and furnishing information required under the HAP Contract .</a:t>
          </a:r>
        </a:p>
      </dsp:txBody>
      <dsp:txXfrm>
        <a:off x="8167" y="98755"/>
        <a:ext cx="3074348" cy="1844608"/>
      </dsp:txXfrm>
    </dsp:sp>
    <dsp:sp modelId="{4AFB834C-8826-49C9-A557-9200B4B9261B}">
      <dsp:nvSpPr>
        <dsp:cNvPr id="0" name=""/>
        <dsp:cNvSpPr/>
      </dsp:nvSpPr>
      <dsp:spPr>
        <a:xfrm>
          <a:off x="6862163" y="975339"/>
          <a:ext cx="676500" cy="91440"/>
        </a:xfrm>
        <a:custGeom>
          <a:avLst/>
          <a:gdLst/>
          <a:ahLst/>
          <a:cxnLst/>
          <a:rect l="0" t="0" r="0" b="0"/>
          <a:pathLst>
            <a:path>
              <a:moveTo>
                <a:pt x="0" y="45720"/>
              </a:moveTo>
              <a:lnTo>
                <a:pt x="676500"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182736" y="1017523"/>
        <a:ext cx="35355" cy="7071"/>
      </dsp:txXfrm>
    </dsp:sp>
    <dsp:sp modelId="{0F14D62C-2CB9-4911-AE78-7C5FDC312F91}">
      <dsp:nvSpPr>
        <dsp:cNvPr id="0" name=""/>
        <dsp:cNvSpPr/>
      </dsp:nvSpPr>
      <dsp:spPr>
        <a:xfrm>
          <a:off x="3789615" y="98755"/>
          <a:ext cx="3074348" cy="18446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646" tIns="158129" rIns="150646" bIns="158129" numCol="1" spcCol="1270" anchor="ctr" anchorCtr="0">
          <a:noAutofit/>
        </a:bodyPr>
        <a:lstStyle/>
        <a:p>
          <a:pPr marL="0" lvl="0" indent="0" algn="ctr" defTabSz="666750">
            <a:lnSpc>
              <a:spcPct val="90000"/>
            </a:lnSpc>
            <a:spcBef>
              <a:spcPct val="0"/>
            </a:spcBef>
            <a:spcAft>
              <a:spcPct val="35000"/>
            </a:spcAft>
            <a:buNone/>
          </a:pPr>
          <a:r>
            <a:rPr lang="en-US" sz="1500" kern="1200"/>
            <a:t>Collecting the Security Deposit from the family.</a:t>
          </a:r>
        </a:p>
      </dsp:txBody>
      <dsp:txXfrm>
        <a:off x="3789615" y="98755"/>
        <a:ext cx="3074348" cy="1844608"/>
      </dsp:txXfrm>
    </dsp:sp>
    <dsp:sp modelId="{643AE29D-5DCC-4AF7-A06C-F13146EE13BF}">
      <dsp:nvSpPr>
        <dsp:cNvPr id="0" name=""/>
        <dsp:cNvSpPr/>
      </dsp:nvSpPr>
      <dsp:spPr>
        <a:xfrm>
          <a:off x="1545341" y="1941563"/>
          <a:ext cx="7562896" cy="676500"/>
        </a:xfrm>
        <a:custGeom>
          <a:avLst/>
          <a:gdLst/>
          <a:ahLst/>
          <a:cxnLst/>
          <a:rect l="0" t="0" r="0" b="0"/>
          <a:pathLst>
            <a:path>
              <a:moveTo>
                <a:pt x="7562896" y="0"/>
              </a:moveTo>
              <a:lnTo>
                <a:pt x="7562896" y="355350"/>
              </a:lnTo>
              <a:lnTo>
                <a:pt x="0" y="355350"/>
              </a:lnTo>
              <a:lnTo>
                <a:pt x="0" y="67650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36892" y="2276278"/>
        <a:ext cx="379794" cy="7071"/>
      </dsp:txXfrm>
    </dsp:sp>
    <dsp:sp modelId="{D6C19360-D4B6-4C21-A834-51508B46AEF4}">
      <dsp:nvSpPr>
        <dsp:cNvPr id="0" name=""/>
        <dsp:cNvSpPr/>
      </dsp:nvSpPr>
      <dsp:spPr>
        <a:xfrm>
          <a:off x="7571063" y="98755"/>
          <a:ext cx="3074348" cy="18446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646" tIns="158129" rIns="150646" bIns="158129" numCol="1" spcCol="1270" anchor="ctr" anchorCtr="0">
          <a:noAutofit/>
        </a:bodyPr>
        <a:lstStyle/>
        <a:p>
          <a:pPr marL="0" lvl="0" indent="0" algn="ctr" defTabSz="666750">
            <a:lnSpc>
              <a:spcPct val="90000"/>
            </a:lnSpc>
            <a:spcBef>
              <a:spcPct val="0"/>
            </a:spcBef>
            <a:spcAft>
              <a:spcPct val="35000"/>
            </a:spcAft>
            <a:buNone/>
          </a:pPr>
          <a:r>
            <a:rPr lang="en-US" sz="1500" kern="1200"/>
            <a:t>Collecting the family’s portion of rent.  Remember:  You </a:t>
          </a:r>
          <a:r>
            <a:rPr lang="en-US" sz="1500" b="1" u="sng" kern="1200"/>
            <a:t>MUST NOT</a:t>
          </a:r>
          <a:r>
            <a:rPr lang="en-US" sz="1500" u="sng" kern="1200"/>
            <a:t> </a:t>
          </a:r>
          <a:r>
            <a:rPr lang="en-US" sz="1500" kern="1200"/>
            <a:t>charge more than established by program.</a:t>
          </a:r>
        </a:p>
      </dsp:txBody>
      <dsp:txXfrm>
        <a:off x="7571063" y="98755"/>
        <a:ext cx="3074348" cy="1844608"/>
      </dsp:txXfrm>
    </dsp:sp>
    <dsp:sp modelId="{FAEB7F8A-8EEA-44B2-BA20-56D3845E0D50}">
      <dsp:nvSpPr>
        <dsp:cNvPr id="0" name=""/>
        <dsp:cNvSpPr/>
      </dsp:nvSpPr>
      <dsp:spPr>
        <a:xfrm>
          <a:off x="3080715" y="3527048"/>
          <a:ext cx="676500" cy="91440"/>
        </a:xfrm>
        <a:custGeom>
          <a:avLst/>
          <a:gdLst/>
          <a:ahLst/>
          <a:cxnLst/>
          <a:rect l="0" t="0" r="0" b="0"/>
          <a:pathLst>
            <a:path>
              <a:moveTo>
                <a:pt x="0" y="45720"/>
              </a:moveTo>
              <a:lnTo>
                <a:pt x="676500"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01287" y="3569233"/>
        <a:ext cx="35355" cy="7071"/>
      </dsp:txXfrm>
    </dsp:sp>
    <dsp:sp modelId="{745B573A-A471-487F-89DF-E6B6C0369C84}">
      <dsp:nvSpPr>
        <dsp:cNvPr id="0" name=""/>
        <dsp:cNvSpPr/>
      </dsp:nvSpPr>
      <dsp:spPr>
        <a:xfrm>
          <a:off x="8167" y="2650464"/>
          <a:ext cx="3074348" cy="18446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646" tIns="158129" rIns="150646" bIns="158129" numCol="1" spcCol="1270" anchor="ctr" anchorCtr="0">
          <a:noAutofit/>
        </a:bodyPr>
        <a:lstStyle/>
        <a:p>
          <a:pPr marL="0" lvl="0" indent="0" algn="ctr" defTabSz="666750">
            <a:lnSpc>
              <a:spcPct val="90000"/>
            </a:lnSpc>
            <a:spcBef>
              <a:spcPct val="0"/>
            </a:spcBef>
            <a:spcAft>
              <a:spcPct val="35000"/>
            </a:spcAft>
            <a:buNone/>
          </a:pPr>
          <a:r>
            <a:rPr lang="en-US" sz="1500" kern="1200"/>
            <a:t>Collecting charges for any damages to the unit caused by the family or its guest.</a:t>
          </a:r>
        </a:p>
      </dsp:txBody>
      <dsp:txXfrm>
        <a:off x="8167" y="2650464"/>
        <a:ext cx="3074348" cy="1844608"/>
      </dsp:txXfrm>
    </dsp:sp>
    <dsp:sp modelId="{8BACFF23-94EA-4232-AA3A-4E714E542D21}">
      <dsp:nvSpPr>
        <dsp:cNvPr id="0" name=""/>
        <dsp:cNvSpPr/>
      </dsp:nvSpPr>
      <dsp:spPr>
        <a:xfrm>
          <a:off x="6862163" y="3527048"/>
          <a:ext cx="676500" cy="91440"/>
        </a:xfrm>
        <a:custGeom>
          <a:avLst/>
          <a:gdLst/>
          <a:ahLst/>
          <a:cxnLst/>
          <a:rect l="0" t="0" r="0" b="0"/>
          <a:pathLst>
            <a:path>
              <a:moveTo>
                <a:pt x="0" y="45720"/>
              </a:moveTo>
              <a:lnTo>
                <a:pt x="676500"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182736" y="3569233"/>
        <a:ext cx="35355" cy="7071"/>
      </dsp:txXfrm>
    </dsp:sp>
    <dsp:sp modelId="{0EC6A14B-6CD2-49F1-8CFF-576957BBEB24}">
      <dsp:nvSpPr>
        <dsp:cNvPr id="0" name=""/>
        <dsp:cNvSpPr/>
      </dsp:nvSpPr>
      <dsp:spPr>
        <a:xfrm>
          <a:off x="3789615" y="2650464"/>
          <a:ext cx="3074348" cy="18446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646" tIns="158129" rIns="150646" bIns="158129" numCol="1" spcCol="1270" anchor="ctr" anchorCtr="0">
          <a:noAutofit/>
        </a:bodyPr>
        <a:lstStyle/>
        <a:p>
          <a:pPr marL="0" lvl="0" indent="0" algn="ctr" defTabSz="666750">
            <a:lnSpc>
              <a:spcPct val="90000"/>
            </a:lnSpc>
            <a:spcBef>
              <a:spcPct val="0"/>
            </a:spcBef>
            <a:spcAft>
              <a:spcPct val="35000"/>
            </a:spcAft>
            <a:buNone/>
          </a:pPr>
          <a:r>
            <a:rPr lang="en-US" sz="1500" kern="1200"/>
            <a:t>Enforcing tenant obligations under the lease.    Remember – YOU are the landlord and THEY are YOUR tenants.</a:t>
          </a:r>
        </a:p>
      </dsp:txBody>
      <dsp:txXfrm>
        <a:off x="3789615" y="2650464"/>
        <a:ext cx="3074348" cy="1844608"/>
      </dsp:txXfrm>
    </dsp:sp>
    <dsp:sp modelId="{5BA83DCF-A85C-45C1-8D93-74E63EBE408C}">
      <dsp:nvSpPr>
        <dsp:cNvPr id="0" name=""/>
        <dsp:cNvSpPr/>
      </dsp:nvSpPr>
      <dsp:spPr>
        <a:xfrm>
          <a:off x="7571063" y="2650464"/>
          <a:ext cx="3074348" cy="18446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0646" tIns="158129" rIns="150646" bIns="158129" numCol="1" spcCol="1270" anchor="ctr" anchorCtr="0">
          <a:noAutofit/>
        </a:bodyPr>
        <a:lstStyle/>
        <a:p>
          <a:pPr marL="0" lvl="0" indent="0" algn="ctr" defTabSz="666750">
            <a:lnSpc>
              <a:spcPct val="90000"/>
            </a:lnSpc>
            <a:spcBef>
              <a:spcPct val="0"/>
            </a:spcBef>
            <a:spcAft>
              <a:spcPct val="35000"/>
            </a:spcAft>
            <a:buNone/>
          </a:pPr>
          <a:r>
            <a:rPr lang="en-US" sz="1500" kern="1200"/>
            <a:t>The landlord is also responsible for paying for utilities as stated in lease. Remember: In multi-family structures where there is only one meter, the Landlord </a:t>
          </a:r>
          <a:r>
            <a:rPr lang="en-US" sz="1500" b="1" kern="1200"/>
            <a:t>MUST</a:t>
          </a:r>
          <a:r>
            <a:rPr lang="en-US" sz="1500" kern="1200"/>
            <a:t> pay for that utility. </a:t>
          </a:r>
        </a:p>
      </dsp:txBody>
      <dsp:txXfrm>
        <a:off x="7571063" y="2650464"/>
        <a:ext cx="3074348" cy="18446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DDACD5-7A2F-4027-9822-43E3054DB265}">
      <dsp:nvSpPr>
        <dsp:cNvPr id="0" name=""/>
        <dsp:cNvSpPr/>
      </dsp:nvSpPr>
      <dsp:spPr>
        <a:xfrm>
          <a:off x="0" y="50758"/>
          <a:ext cx="6949440" cy="28080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The family (including all family members) must supply any information that HUD or the Housing Authority (HA) determines necessary in the administration of the program.  This includes any required evidence of citizenship or eligible immigration status and pertains to all adults on the lease.</a:t>
          </a:r>
        </a:p>
      </dsp:txBody>
      <dsp:txXfrm>
        <a:off x="137075" y="187833"/>
        <a:ext cx="6675290" cy="2533850"/>
      </dsp:txXfrm>
    </dsp:sp>
    <dsp:sp modelId="{A2F1E719-B60A-42FF-8131-0A4155C7A207}">
      <dsp:nvSpPr>
        <dsp:cNvPr id="0" name=""/>
        <dsp:cNvSpPr/>
      </dsp:nvSpPr>
      <dsp:spPr>
        <a:xfrm>
          <a:off x="0" y="2927878"/>
          <a:ext cx="6949440" cy="2808000"/>
        </a:xfrm>
        <a:prstGeom prst="roundRect">
          <a:avLst/>
        </a:prstGeom>
        <a:solidFill>
          <a:schemeClr val="accent5">
            <a:hueOff val="9114327"/>
            <a:satOff val="-4104"/>
            <a:lumOff val="-50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The family must report all changes in </a:t>
          </a:r>
          <a:r>
            <a:rPr lang="en-US" sz="2400" b="1" kern="1200"/>
            <a:t>earned</a:t>
          </a:r>
          <a:r>
            <a:rPr lang="en-US" sz="2400" kern="1200"/>
            <a:t> income and family composition </a:t>
          </a:r>
          <a:r>
            <a:rPr lang="en-US" sz="2400" u="sng" kern="1200"/>
            <a:t>in writing </a:t>
          </a:r>
          <a:r>
            <a:rPr lang="en-US" sz="2400" kern="1200"/>
            <a:t>within 14 business days of the change.  This includes changes in employment, adding household members, removing household members, etc.</a:t>
          </a:r>
        </a:p>
      </dsp:txBody>
      <dsp:txXfrm>
        <a:off x="137075" y="3064953"/>
        <a:ext cx="6675290" cy="25338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3B5AE0-69D8-4E58-8B61-D1B8C801B659}">
      <dsp:nvSpPr>
        <dsp:cNvPr id="0" name=""/>
        <dsp:cNvSpPr/>
      </dsp:nvSpPr>
      <dsp:spPr>
        <a:xfrm>
          <a:off x="0" y="5527"/>
          <a:ext cx="7536203" cy="80002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CB6508-09EC-4AB9-8949-4EE0F48C0784}">
      <dsp:nvSpPr>
        <dsp:cNvPr id="0" name=""/>
        <dsp:cNvSpPr/>
      </dsp:nvSpPr>
      <dsp:spPr>
        <a:xfrm>
          <a:off x="242008" y="185533"/>
          <a:ext cx="440446" cy="4400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774028-1675-4647-A341-714E4A165C32}">
      <dsp:nvSpPr>
        <dsp:cNvPr id="0" name=""/>
        <dsp:cNvSpPr/>
      </dsp:nvSpPr>
      <dsp:spPr>
        <a:xfrm>
          <a:off x="924463" y="5527"/>
          <a:ext cx="6215206" cy="800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753" tIns="84753" rIns="84753" bIns="84753" numCol="1" spcCol="1270" anchor="ctr" anchorCtr="0">
          <a:noAutofit/>
        </a:bodyPr>
        <a:lstStyle/>
        <a:p>
          <a:pPr marL="0" lvl="0" indent="0" algn="l" defTabSz="622300">
            <a:lnSpc>
              <a:spcPct val="90000"/>
            </a:lnSpc>
            <a:spcBef>
              <a:spcPct val="0"/>
            </a:spcBef>
            <a:spcAft>
              <a:spcPct val="35000"/>
            </a:spcAft>
            <a:buNone/>
          </a:pPr>
          <a:r>
            <a:rPr lang="en-US" sz="1400" kern="1200"/>
            <a:t>The landlord will notify the HA if the family is damaging the unit or failing to maintain utility service(s).  This will require you to perform your own inspections.  If you find there is excessive damage, lack of maintenance, or suspended utility services, you are strongly advised to submit pictures, video or any other documentation to this office.</a:t>
          </a:r>
        </a:p>
      </dsp:txBody>
      <dsp:txXfrm>
        <a:off x="924463" y="5527"/>
        <a:ext cx="6215206" cy="800811"/>
      </dsp:txXfrm>
    </dsp:sp>
    <dsp:sp modelId="{51E4AA1D-30CE-40C4-98EE-BC0AAB395750}">
      <dsp:nvSpPr>
        <dsp:cNvPr id="0" name=""/>
        <dsp:cNvSpPr/>
      </dsp:nvSpPr>
      <dsp:spPr>
        <a:xfrm>
          <a:off x="0" y="994764"/>
          <a:ext cx="7536203" cy="80002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5DCF73-39D4-411C-8430-F31A0E048792}">
      <dsp:nvSpPr>
        <dsp:cNvPr id="0" name=""/>
        <dsp:cNvSpPr/>
      </dsp:nvSpPr>
      <dsp:spPr>
        <a:xfrm>
          <a:off x="242008" y="1174770"/>
          <a:ext cx="440446" cy="4400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AC8E08-230E-41DE-8ED2-626BB5E09867}">
      <dsp:nvSpPr>
        <dsp:cNvPr id="0" name=""/>
        <dsp:cNvSpPr/>
      </dsp:nvSpPr>
      <dsp:spPr>
        <a:xfrm>
          <a:off x="924463" y="994764"/>
          <a:ext cx="6215206" cy="800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753" tIns="84753" rIns="84753" bIns="84753" numCol="1" spcCol="1270" anchor="ctr" anchorCtr="0">
          <a:noAutofit/>
        </a:bodyPr>
        <a:lstStyle/>
        <a:p>
          <a:pPr marL="0" lvl="0" indent="0" algn="l" defTabSz="622300">
            <a:lnSpc>
              <a:spcPct val="90000"/>
            </a:lnSpc>
            <a:spcBef>
              <a:spcPct val="0"/>
            </a:spcBef>
            <a:spcAft>
              <a:spcPct val="35000"/>
            </a:spcAft>
            <a:buNone/>
          </a:pPr>
          <a:r>
            <a:rPr lang="en-US" sz="1400" kern="1200"/>
            <a:t>With  proper notice, families are obligated to allow the landlord to enter the unit in order to make repairs or inspect as required.</a:t>
          </a:r>
        </a:p>
      </dsp:txBody>
      <dsp:txXfrm>
        <a:off x="924463" y="994764"/>
        <a:ext cx="6215206" cy="800811"/>
      </dsp:txXfrm>
    </dsp:sp>
    <dsp:sp modelId="{D0B716D9-99C3-43DF-BA56-05EB8F0E9DBA}">
      <dsp:nvSpPr>
        <dsp:cNvPr id="0" name=""/>
        <dsp:cNvSpPr/>
      </dsp:nvSpPr>
      <dsp:spPr>
        <a:xfrm>
          <a:off x="0" y="1984001"/>
          <a:ext cx="7536203" cy="80002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7D22B6-42B8-4E71-934E-9FEDD29E2071}">
      <dsp:nvSpPr>
        <dsp:cNvPr id="0" name=""/>
        <dsp:cNvSpPr/>
      </dsp:nvSpPr>
      <dsp:spPr>
        <a:xfrm>
          <a:off x="242008" y="2164008"/>
          <a:ext cx="440446" cy="4400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9F70E5-3FAE-4D2E-8D13-18A03CA914FD}">
      <dsp:nvSpPr>
        <dsp:cNvPr id="0" name=""/>
        <dsp:cNvSpPr/>
      </dsp:nvSpPr>
      <dsp:spPr>
        <a:xfrm>
          <a:off x="924463" y="1984001"/>
          <a:ext cx="6215206" cy="800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753" tIns="84753" rIns="84753" bIns="84753" numCol="1" spcCol="1270" anchor="ctr" anchorCtr="0">
          <a:noAutofit/>
        </a:bodyPr>
        <a:lstStyle/>
        <a:p>
          <a:pPr marL="0" lvl="0" indent="0" algn="l" defTabSz="622300">
            <a:lnSpc>
              <a:spcPct val="90000"/>
            </a:lnSpc>
            <a:spcBef>
              <a:spcPct val="0"/>
            </a:spcBef>
            <a:spcAft>
              <a:spcPct val="35000"/>
            </a:spcAft>
            <a:buNone/>
          </a:pPr>
          <a:r>
            <a:rPr lang="en-US" sz="1400" b="1" kern="1200"/>
            <a:t>If the tenant fails to allow the landlord entry into the unit, the landlord may provide the tenant with a </a:t>
          </a:r>
          <a:r>
            <a:rPr lang="en-US" sz="1400" b="1" u="sng" kern="1200"/>
            <a:t>written 24-hour notice</a:t>
          </a:r>
          <a:r>
            <a:rPr lang="en-US" sz="1400" kern="1200"/>
            <a:t> </a:t>
          </a:r>
          <a:r>
            <a:rPr lang="en-US" sz="1400" b="1" kern="1200"/>
            <a:t>to enter the unit.  </a:t>
          </a:r>
          <a:endParaRPr lang="en-US" sz="1400" kern="1200"/>
        </a:p>
      </dsp:txBody>
      <dsp:txXfrm>
        <a:off x="924463" y="1984001"/>
        <a:ext cx="6215206" cy="800811"/>
      </dsp:txXfrm>
    </dsp:sp>
    <dsp:sp modelId="{49FCD6D9-CCDF-43CC-95D3-77C748EE53F7}">
      <dsp:nvSpPr>
        <dsp:cNvPr id="0" name=""/>
        <dsp:cNvSpPr/>
      </dsp:nvSpPr>
      <dsp:spPr>
        <a:xfrm>
          <a:off x="0" y="2973238"/>
          <a:ext cx="7536203" cy="80002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B44A89-C4E9-4D02-B998-E8EF49CB9B90}">
      <dsp:nvSpPr>
        <dsp:cNvPr id="0" name=""/>
        <dsp:cNvSpPr/>
      </dsp:nvSpPr>
      <dsp:spPr>
        <a:xfrm>
          <a:off x="242008" y="3153245"/>
          <a:ext cx="440446" cy="44001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96D42B-CC2C-4EA4-BFF1-816DCECE3683}">
      <dsp:nvSpPr>
        <dsp:cNvPr id="0" name=""/>
        <dsp:cNvSpPr/>
      </dsp:nvSpPr>
      <dsp:spPr>
        <a:xfrm>
          <a:off x="924463" y="2973238"/>
          <a:ext cx="6215206" cy="800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753" tIns="84753" rIns="84753" bIns="84753" numCol="1" spcCol="1270" anchor="ctr" anchorCtr="0">
          <a:noAutofit/>
        </a:bodyPr>
        <a:lstStyle/>
        <a:p>
          <a:pPr marL="0" lvl="0" indent="0" algn="l" defTabSz="622300">
            <a:lnSpc>
              <a:spcPct val="90000"/>
            </a:lnSpc>
            <a:spcBef>
              <a:spcPct val="0"/>
            </a:spcBef>
            <a:spcAft>
              <a:spcPct val="35000"/>
            </a:spcAft>
            <a:buNone/>
          </a:pPr>
          <a:r>
            <a:rPr lang="en-US" sz="1400" kern="1200"/>
            <a:t>Accessing the unit may take place whether or not the tenant is present.</a:t>
          </a:r>
        </a:p>
      </dsp:txBody>
      <dsp:txXfrm>
        <a:off x="924463" y="2973238"/>
        <a:ext cx="6215206" cy="800811"/>
      </dsp:txXfrm>
    </dsp:sp>
    <dsp:sp modelId="{9FDAC896-B8E0-44F6-B232-47FBCC70D147}">
      <dsp:nvSpPr>
        <dsp:cNvPr id="0" name=""/>
        <dsp:cNvSpPr/>
      </dsp:nvSpPr>
      <dsp:spPr>
        <a:xfrm>
          <a:off x="0" y="3962475"/>
          <a:ext cx="7536203" cy="80002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9BA05F-6FBC-4BBF-8244-0D3CED3F6A06}">
      <dsp:nvSpPr>
        <dsp:cNvPr id="0" name=""/>
        <dsp:cNvSpPr/>
      </dsp:nvSpPr>
      <dsp:spPr>
        <a:xfrm>
          <a:off x="242008" y="4142482"/>
          <a:ext cx="440446" cy="44001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7AC66E-A90E-4139-9284-A7B884CB9933}">
      <dsp:nvSpPr>
        <dsp:cNvPr id="0" name=""/>
        <dsp:cNvSpPr/>
      </dsp:nvSpPr>
      <dsp:spPr>
        <a:xfrm>
          <a:off x="924463" y="3962475"/>
          <a:ext cx="6215206" cy="8008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753" tIns="84753" rIns="84753" bIns="84753" numCol="1" spcCol="1270" anchor="ctr" anchorCtr="0">
          <a:noAutofit/>
        </a:bodyPr>
        <a:lstStyle/>
        <a:p>
          <a:pPr marL="0" lvl="0" indent="0" algn="l" defTabSz="622300">
            <a:lnSpc>
              <a:spcPct val="90000"/>
            </a:lnSpc>
            <a:spcBef>
              <a:spcPct val="0"/>
            </a:spcBef>
            <a:spcAft>
              <a:spcPct val="35000"/>
            </a:spcAft>
            <a:buNone/>
          </a:pPr>
          <a:r>
            <a:rPr lang="en-US" sz="1400" kern="1200"/>
            <a:t>An exception to the 24-hour notice would be an emergency requiring immediate access to the unit.  Examples of such emergencies are:  fire, flooding, gas smell, etc.</a:t>
          </a:r>
        </a:p>
      </dsp:txBody>
      <dsp:txXfrm>
        <a:off x="924463" y="3962475"/>
        <a:ext cx="6215206" cy="8008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DF93D4-4C1C-4053-AE3F-ED19E5C0A2E5}">
      <dsp:nvSpPr>
        <dsp:cNvPr id="0" name=""/>
        <dsp:cNvSpPr/>
      </dsp:nvSpPr>
      <dsp:spPr>
        <a:xfrm>
          <a:off x="0" y="560"/>
          <a:ext cx="10653579" cy="13122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7A7657-3DE8-467D-9E08-3AA60626CB17}">
      <dsp:nvSpPr>
        <dsp:cNvPr id="0" name=""/>
        <dsp:cNvSpPr/>
      </dsp:nvSpPr>
      <dsp:spPr>
        <a:xfrm>
          <a:off x="396941" y="295806"/>
          <a:ext cx="721711" cy="7217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35C349-BACB-4A3F-A286-F97706945CB8}">
      <dsp:nvSpPr>
        <dsp:cNvPr id="0" name=""/>
        <dsp:cNvSpPr/>
      </dsp:nvSpPr>
      <dsp:spPr>
        <a:xfrm>
          <a:off x="1515593" y="560"/>
          <a:ext cx="9137985" cy="1312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875" tIns="138875" rIns="138875" bIns="138875" numCol="1" spcCol="1270" anchor="ctr" anchorCtr="0">
          <a:noAutofit/>
        </a:bodyPr>
        <a:lstStyle/>
        <a:p>
          <a:pPr marL="0" lvl="0" indent="0" algn="l" defTabSz="977900">
            <a:lnSpc>
              <a:spcPct val="100000"/>
            </a:lnSpc>
            <a:spcBef>
              <a:spcPct val="0"/>
            </a:spcBef>
            <a:spcAft>
              <a:spcPct val="35000"/>
            </a:spcAft>
            <a:buNone/>
          </a:pPr>
          <a:r>
            <a:rPr lang="en-US" sz="2200" kern="1200"/>
            <a:t>The family must notify the HA within 14 business days if anyone moves in or out of the unit.</a:t>
          </a:r>
        </a:p>
      </dsp:txBody>
      <dsp:txXfrm>
        <a:off x="1515593" y="560"/>
        <a:ext cx="9137985" cy="1312201"/>
      </dsp:txXfrm>
    </dsp:sp>
    <dsp:sp modelId="{D8E64235-9C0C-4FE1-9F49-48EB49AD2FE2}">
      <dsp:nvSpPr>
        <dsp:cNvPr id="0" name=""/>
        <dsp:cNvSpPr/>
      </dsp:nvSpPr>
      <dsp:spPr>
        <a:xfrm>
          <a:off x="0" y="1640813"/>
          <a:ext cx="10653579" cy="13122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04B921-9EFD-47BE-B888-28E6E276957B}">
      <dsp:nvSpPr>
        <dsp:cNvPr id="0" name=""/>
        <dsp:cNvSpPr/>
      </dsp:nvSpPr>
      <dsp:spPr>
        <a:xfrm>
          <a:off x="396941" y="1936058"/>
          <a:ext cx="721711" cy="7217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E0F4C9-75F0-4921-9FD5-AD60FA3BC30A}">
      <dsp:nvSpPr>
        <dsp:cNvPr id="0" name=""/>
        <dsp:cNvSpPr/>
      </dsp:nvSpPr>
      <dsp:spPr>
        <a:xfrm>
          <a:off x="1515593" y="1640813"/>
          <a:ext cx="9137985" cy="1312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875" tIns="138875" rIns="138875" bIns="138875" numCol="1" spcCol="1270" anchor="ctr" anchorCtr="0">
          <a:noAutofit/>
        </a:bodyPr>
        <a:lstStyle/>
        <a:p>
          <a:pPr marL="0" lvl="0" indent="0" algn="l" defTabSz="977900">
            <a:lnSpc>
              <a:spcPct val="100000"/>
            </a:lnSpc>
            <a:spcBef>
              <a:spcPct val="0"/>
            </a:spcBef>
            <a:spcAft>
              <a:spcPct val="35000"/>
            </a:spcAft>
            <a:buNone/>
          </a:pPr>
          <a:r>
            <a:rPr lang="en-US" sz="2200" kern="1200"/>
            <a:t>With prior approval of the HA, a foster child or live-in aide may reside in the unit.</a:t>
          </a:r>
        </a:p>
      </dsp:txBody>
      <dsp:txXfrm>
        <a:off x="1515593" y="1640813"/>
        <a:ext cx="9137985" cy="1312201"/>
      </dsp:txXfrm>
    </dsp:sp>
    <dsp:sp modelId="{B71C9DE5-133A-4980-A219-39D43F5DDF6D}">
      <dsp:nvSpPr>
        <dsp:cNvPr id="0" name=""/>
        <dsp:cNvSpPr/>
      </dsp:nvSpPr>
      <dsp:spPr>
        <a:xfrm>
          <a:off x="0" y="3281065"/>
          <a:ext cx="10653579" cy="13122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76C310-D778-42F8-95F7-CF5DF03D7F9A}">
      <dsp:nvSpPr>
        <dsp:cNvPr id="0" name=""/>
        <dsp:cNvSpPr/>
      </dsp:nvSpPr>
      <dsp:spPr>
        <a:xfrm>
          <a:off x="396941" y="3576310"/>
          <a:ext cx="721711" cy="7217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04C43D-C07A-495C-9105-A683D9D7EA24}">
      <dsp:nvSpPr>
        <dsp:cNvPr id="0" name=""/>
        <dsp:cNvSpPr/>
      </dsp:nvSpPr>
      <dsp:spPr>
        <a:xfrm>
          <a:off x="1515593" y="3281065"/>
          <a:ext cx="9137985" cy="13122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875" tIns="138875" rIns="138875" bIns="138875" numCol="1" spcCol="1270" anchor="ctr" anchorCtr="0">
          <a:noAutofit/>
        </a:bodyPr>
        <a:lstStyle/>
        <a:p>
          <a:pPr marL="0" lvl="0" indent="0" algn="l" defTabSz="977900">
            <a:lnSpc>
              <a:spcPct val="100000"/>
            </a:lnSpc>
            <a:spcBef>
              <a:spcPct val="0"/>
            </a:spcBef>
            <a:spcAft>
              <a:spcPct val="35000"/>
            </a:spcAft>
            <a:buNone/>
          </a:pPr>
          <a:r>
            <a:rPr lang="en-US" sz="2200" kern="1200"/>
            <a:t>Household members may engage in legal profit-making activities if they do not interfere with the primary use of the unit as a residence.</a:t>
          </a:r>
        </a:p>
      </dsp:txBody>
      <dsp:txXfrm>
        <a:off x="1515593" y="3281065"/>
        <a:ext cx="9137985" cy="13122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755A5-F989-48EF-85A8-70243DAA8102}">
      <dsp:nvSpPr>
        <dsp:cNvPr id="0" name=""/>
        <dsp:cNvSpPr/>
      </dsp:nvSpPr>
      <dsp:spPr>
        <a:xfrm>
          <a:off x="1261" y="393494"/>
          <a:ext cx="4428354" cy="281200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6D70F8-77C2-4ADB-BFE1-6DF2E50D626B}">
      <dsp:nvSpPr>
        <dsp:cNvPr id="0" name=""/>
        <dsp:cNvSpPr/>
      </dsp:nvSpPr>
      <dsp:spPr>
        <a:xfrm>
          <a:off x="493301" y="860931"/>
          <a:ext cx="4428354" cy="281200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The family </a:t>
          </a:r>
          <a:r>
            <a:rPr lang="en-US" sz="1600" b="1" kern="1200"/>
            <a:t>must not</a:t>
          </a:r>
          <a:r>
            <a:rPr lang="en-US" sz="1600" kern="1200"/>
            <a:t> commit any serious or repeated violation of the Housing Choice Voucher Program.</a:t>
          </a:r>
        </a:p>
      </dsp:txBody>
      <dsp:txXfrm>
        <a:off x="575662" y="943292"/>
        <a:ext cx="4263632" cy="2647282"/>
      </dsp:txXfrm>
    </dsp:sp>
    <dsp:sp modelId="{F0241490-98C7-4287-A4E9-645B9B49AB3B}">
      <dsp:nvSpPr>
        <dsp:cNvPr id="0" name=""/>
        <dsp:cNvSpPr/>
      </dsp:nvSpPr>
      <dsp:spPr>
        <a:xfrm>
          <a:off x="5413694" y="393494"/>
          <a:ext cx="4428354" cy="281200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9869E7-4D8B-4047-9EF5-185E6C637BC1}">
      <dsp:nvSpPr>
        <dsp:cNvPr id="0" name=""/>
        <dsp:cNvSpPr/>
      </dsp:nvSpPr>
      <dsp:spPr>
        <a:xfrm>
          <a:off x="5905734" y="860931"/>
          <a:ext cx="4428354" cy="281200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These family obligations are reviewed with the family in an orientation similar to the one you are “attending.”  They are also listed on the client’s Voucher and included with the Tenancy Addendum attached to the lease.  If the client fails to meet any of these obligations, they may be terminated from the HCV Program!  If this should occur, you will receive a letter from Raise Up stating the date of termination.</a:t>
          </a:r>
        </a:p>
      </dsp:txBody>
      <dsp:txXfrm>
        <a:off x="5988095" y="943292"/>
        <a:ext cx="4263632" cy="264728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DA962E-726E-46B3-A388-92090F01F752}">
      <dsp:nvSpPr>
        <dsp:cNvPr id="0" name=""/>
        <dsp:cNvSpPr/>
      </dsp:nvSpPr>
      <dsp:spPr>
        <a:xfrm>
          <a:off x="0" y="21193"/>
          <a:ext cx="6949440" cy="138206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a:t>What is the difference?</a:t>
          </a:r>
          <a:endParaRPr lang="en-US" sz="2500" kern="1200"/>
        </a:p>
      </dsp:txBody>
      <dsp:txXfrm>
        <a:off x="67467" y="88660"/>
        <a:ext cx="6814506" cy="1247128"/>
      </dsp:txXfrm>
    </dsp:sp>
    <dsp:sp modelId="{F5CC9F8A-5348-4267-9C44-B0E1CC760553}">
      <dsp:nvSpPr>
        <dsp:cNvPr id="0" name=""/>
        <dsp:cNvSpPr/>
      </dsp:nvSpPr>
      <dsp:spPr>
        <a:xfrm>
          <a:off x="0" y="1475256"/>
          <a:ext cx="6949440" cy="1382062"/>
        </a:xfrm>
        <a:prstGeom prst="roundRect">
          <a:avLst/>
        </a:prstGeom>
        <a:solidFill>
          <a:schemeClr val="accent2">
            <a:hueOff val="-347110"/>
            <a:satOff val="-7210"/>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Under the Fair Housing Act, a reasonable modification is a structural  change made to the premises.</a:t>
          </a:r>
        </a:p>
      </dsp:txBody>
      <dsp:txXfrm>
        <a:off x="67467" y="1542723"/>
        <a:ext cx="6814506" cy="1247128"/>
      </dsp:txXfrm>
    </dsp:sp>
    <dsp:sp modelId="{8F26ABCF-6E1B-4813-9607-59B48ED2F1F4}">
      <dsp:nvSpPr>
        <dsp:cNvPr id="0" name=""/>
        <dsp:cNvSpPr/>
      </dsp:nvSpPr>
      <dsp:spPr>
        <a:xfrm>
          <a:off x="0" y="2929318"/>
          <a:ext cx="6949440" cy="1382062"/>
        </a:xfrm>
        <a:prstGeom prst="roundRect">
          <a:avLst/>
        </a:prstGeom>
        <a:solidFill>
          <a:schemeClr val="accent2">
            <a:hueOff val="-694219"/>
            <a:satOff val="-14421"/>
            <a:lumOff val="-39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A reasonable accommodation is a change, exception or adjustment to a rule, policy, practice or service.</a:t>
          </a:r>
        </a:p>
      </dsp:txBody>
      <dsp:txXfrm>
        <a:off x="67467" y="2996785"/>
        <a:ext cx="6814506" cy="1247128"/>
      </dsp:txXfrm>
    </dsp:sp>
    <dsp:sp modelId="{F53E220B-1A4D-410A-86FF-E45EEF69BA97}">
      <dsp:nvSpPr>
        <dsp:cNvPr id="0" name=""/>
        <dsp:cNvSpPr/>
      </dsp:nvSpPr>
      <dsp:spPr>
        <a:xfrm>
          <a:off x="0" y="4383381"/>
          <a:ext cx="6949440" cy="1382062"/>
        </a:xfrm>
        <a:prstGeom prst="roundRect">
          <a:avLst/>
        </a:prstGeom>
        <a:solidFill>
          <a:schemeClr val="accent2">
            <a:hueOff val="-1041329"/>
            <a:satOff val="-21631"/>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A person with a disability may need either or both in order to have an equal opportunity to use and enjoy the dwelling.</a:t>
          </a:r>
        </a:p>
      </dsp:txBody>
      <dsp:txXfrm>
        <a:off x="67467" y="4450848"/>
        <a:ext cx="6814506" cy="124712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A5AEA2-E573-4863-83C8-B21093BC735F}">
      <dsp:nvSpPr>
        <dsp:cNvPr id="0" name=""/>
        <dsp:cNvSpPr/>
      </dsp:nvSpPr>
      <dsp:spPr>
        <a:xfrm>
          <a:off x="0" y="2825"/>
          <a:ext cx="69494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309EF6-6B14-4ACD-BBDF-90057FF7CAD0}">
      <dsp:nvSpPr>
        <dsp:cNvPr id="0" name=""/>
        <dsp:cNvSpPr/>
      </dsp:nvSpPr>
      <dsp:spPr>
        <a:xfrm>
          <a:off x="0" y="2825"/>
          <a:ext cx="6949440" cy="1926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Under the HCV Program, the tenant is responsible for paying for the modifications (Section 504).</a:t>
          </a:r>
        </a:p>
      </dsp:txBody>
      <dsp:txXfrm>
        <a:off x="0" y="2825"/>
        <a:ext cx="6949440" cy="1926995"/>
      </dsp:txXfrm>
    </dsp:sp>
    <dsp:sp modelId="{F7C0BA2A-9B30-47D9-8BEE-0406A0615A9E}">
      <dsp:nvSpPr>
        <dsp:cNvPr id="0" name=""/>
        <dsp:cNvSpPr/>
      </dsp:nvSpPr>
      <dsp:spPr>
        <a:xfrm>
          <a:off x="0" y="1929821"/>
          <a:ext cx="6949440" cy="0"/>
        </a:xfrm>
        <a:prstGeom prst="line">
          <a:avLst/>
        </a:prstGeom>
        <a:solidFill>
          <a:schemeClr val="accent2">
            <a:hueOff val="-520665"/>
            <a:satOff val="-10816"/>
            <a:lumOff val="-2941"/>
            <a:alphaOff val="0"/>
          </a:schemeClr>
        </a:solidFill>
        <a:ln w="12700" cap="flat" cmpd="sng" algn="ctr">
          <a:solidFill>
            <a:schemeClr val="accent2">
              <a:hueOff val="-520665"/>
              <a:satOff val="-10816"/>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1154E6-B133-4239-ABFE-3DA58D537CD9}">
      <dsp:nvSpPr>
        <dsp:cNvPr id="0" name=""/>
        <dsp:cNvSpPr/>
      </dsp:nvSpPr>
      <dsp:spPr>
        <a:xfrm>
          <a:off x="0" y="1929821"/>
          <a:ext cx="6949440" cy="1926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Landlords must permit the modification.  The tenant is responsible for upkeep and maintenance of a modification that is used exclusively by him/her.  </a:t>
          </a:r>
        </a:p>
      </dsp:txBody>
      <dsp:txXfrm>
        <a:off x="0" y="1929821"/>
        <a:ext cx="6949440" cy="1926995"/>
      </dsp:txXfrm>
    </dsp:sp>
    <dsp:sp modelId="{D30DA41B-D64C-4884-A20C-46793750B853}">
      <dsp:nvSpPr>
        <dsp:cNvPr id="0" name=""/>
        <dsp:cNvSpPr/>
      </dsp:nvSpPr>
      <dsp:spPr>
        <a:xfrm>
          <a:off x="0" y="3856816"/>
          <a:ext cx="6949440" cy="0"/>
        </a:xfrm>
        <a:prstGeom prst="line">
          <a:avLst/>
        </a:prstGeom>
        <a:solidFill>
          <a:schemeClr val="accent2">
            <a:hueOff val="-1041329"/>
            <a:satOff val="-21631"/>
            <a:lumOff val="-5882"/>
            <a:alphaOff val="0"/>
          </a:schemeClr>
        </a:solidFill>
        <a:ln w="12700" cap="flat" cmpd="sng" algn="ctr">
          <a:solidFill>
            <a:schemeClr val="accent2">
              <a:hueOff val="-1041329"/>
              <a:satOff val="-21631"/>
              <a:lumOff val="-588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15C56F-389A-4338-A938-5AB390777AD5}">
      <dsp:nvSpPr>
        <dsp:cNvPr id="0" name=""/>
        <dsp:cNvSpPr/>
      </dsp:nvSpPr>
      <dsp:spPr>
        <a:xfrm>
          <a:off x="0" y="3856816"/>
          <a:ext cx="6949440" cy="1926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If a modification is made to a common area that is normally maintained by the housing provider, then the housing provider is responsible.</a:t>
          </a:r>
        </a:p>
      </dsp:txBody>
      <dsp:txXfrm>
        <a:off x="0" y="3856816"/>
        <a:ext cx="6949440" cy="192699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5/8/2025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704377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5/8/2025</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746983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5/8/2025</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199451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5/8/2025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579931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5/8/2025</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654823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5/8/2025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207696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5/8/2025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524838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5/8/2025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791861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5/8/2025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774424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5/8/2025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655696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5/8/2025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203264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5/8/2025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317260070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mailto:complaints_office_05@hud.gov"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gosection8.com/"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www.odh.ohio.gov/"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lmha.org/" TargetMode="Externa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49.xml.rels><?xml version="1.0" encoding="UTF-8" standalone="yes"?>
<Relationships xmlns="http://schemas.openxmlformats.org/package/2006/relationships"><Relationship Id="rId2" Type="http://schemas.openxmlformats.org/officeDocument/2006/relationships/hyperlink" Target="http://www.gosection8.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www.rupartners.org/"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9.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www.gosection8.com/"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hyperlink" Target="http://www.ohiohousingguide.org/" TargetMode="External"/><Relationship Id="rId4" Type="http://schemas.openxmlformats.org/officeDocument/2006/relationships/hyperlink" Target="http://www.affordablehousing.org/" TargetMode="External"/></Relationships>
</file>

<file path=ppt/slides/_rels/slide6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hcv@rupartners.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6E448DB1-4196-18A6-15DA-C72635C1B1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pic>
        <p:nvPicPr>
          <p:cNvPr id="13" name="Picture 3">
            <a:extLst>
              <a:ext uri="{FF2B5EF4-FFF2-40B4-BE49-F238E27FC236}">
                <a16:creationId xmlns:a16="http://schemas.microsoft.com/office/drawing/2014/main" id="{E3D2355F-2B21-A855-76E4-082C0AB2A146}"/>
              </a:ext>
            </a:extLst>
          </p:cNvPr>
          <p:cNvPicPr>
            <a:picLocks noChangeAspect="1"/>
          </p:cNvPicPr>
          <p:nvPr/>
        </p:nvPicPr>
        <p:blipFill>
          <a:blip r:embed="rId2"/>
          <a:srcRect t="25000"/>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B7D064F0-6D2A-219C-C000-14ABD99ECE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06" y="0"/>
            <a:ext cx="4903694" cy="6858001"/>
          </a:xfrm>
          <a:prstGeom prst="rect">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E827BC-CAEE-49B4-865D-E2DFD56FBF88}"/>
              </a:ext>
            </a:extLst>
          </p:cNvPr>
          <p:cNvSpPr>
            <a:spLocks noGrp="1"/>
          </p:cNvSpPr>
          <p:nvPr>
            <p:ph type="ctrTitle"/>
          </p:nvPr>
        </p:nvSpPr>
        <p:spPr>
          <a:xfrm>
            <a:off x="7620001" y="822960"/>
            <a:ext cx="4286054" cy="3474720"/>
          </a:xfrm>
        </p:spPr>
        <p:txBody>
          <a:bodyPr anchor="b">
            <a:normAutofit/>
          </a:bodyPr>
          <a:lstStyle/>
          <a:p>
            <a:pPr algn="l"/>
            <a:r>
              <a:rPr lang="en-US" sz="5200" dirty="0"/>
              <a:t>Landlord Briefing	</a:t>
            </a:r>
          </a:p>
        </p:txBody>
      </p:sp>
      <p:sp>
        <p:nvSpPr>
          <p:cNvPr id="3" name="Subtitle 2">
            <a:extLst>
              <a:ext uri="{FF2B5EF4-FFF2-40B4-BE49-F238E27FC236}">
                <a16:creationId xmlns:a16="http://schemas.microsoft.com/office/drawing/2014/main" id="{D74F1070-C82A-4D11-8C00-1BB22EE517FA}"/>
              </a:ext>
            </a:extLst>
          </p:cNvPr>
          <p:cNvSpPr>
            <a:spLocks noGrp="1"/>
          </p:cNvSpPr>
          <p:nvPr>
            <p:ph type="subTitle" idx="1"/>
          </p:nvPr>
        </p:nvSpPr>
        <p:spPr>
          <a:xfrm>
            <a:off x="7620001" y="4419600"/>
            <a:ext cx="3931920" cy="1386840"/>
          </a:xfrm>
        </p:spPr>
        <p:txBody>
          <a:bodyPr anchor="t">
            <a:normAutofit/>
          </a:bodyPr>
          <a:lstStyle/>
          <a:p>
            <a:pPr algn="l"/>
            <a:r>
              <a:rPr lang="en-US" sz="2200" dirty="0"/>
              <a:t>For The Housing Choice Voucher Program</a:t>
            </a:r>
          </a:p>
        </p:txBody>
      </p:sp>
    </p:spTree>
    <p:extLst>
      <p:ext uri="{BB962C8B-B14F-4D97-AF65-F5344CB8AC3E}">
        <p14:creationId xmlns:p14="http://schemas.microsoft.com/office/powerpoint/2010/main" val="148388985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B65277-82C6-6D08-6DCA-4A7DCC3B7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DF9EE7-ACF6-4FAF-AB05-A213008C92F6}"/>
              </a:ext>
            </a:extLst>
          </p:cNvPr>
          <p:cNvSpPr>
            <a:spLocks noGrp="1"/>
          </p:cNvSpPr>
          <p:nvPr>
            <p:ph type="title"/>
          </p:nvPr>
        </p:nvSpPr>
        <p:spPr>
          <a:xfrm>
            <a:off x="612648" y="603504"/>
            <a:ext cx="5862396" cy="1527048"/>
          </a:xfrm>
        </p:spPr>
        <p:txBody>
          <a:bodyPr anchor="b">
            <a:normAutofit/>
          </a:bodyPr>
          <a:lstStyle/>
          <a:p>
            <a:r>
              <a:rPr lang="en-US" altLang="en-US" dirty="0"/>
              <a:t>Landlord Obligations, continued</a:t>
            </a:r>
            <a:endParaRPr lang="en-US" dirty="0"/>
          </a:p>
        </p:txBody>
      </p:sp>
      <p:sp>
        <p:nvSpPr>
          <p:cNvPr id="3" name="Content Placeholder 2">
            <a:extLst>
              <a:ext uri="{FF2B5EF4-FFF2-40B4-BE49-F238E27FC236}">
                <a16:creationId xmlns:a16="http://schemas.microsoft.com/office/drawing/2014/main" id="{37DB4C85-1080-40B3-B76B-147A216E52F4}"/>
              </a:ext>
            </a:extLst>
          </p:cNvPr>
          <p:cNvSpPr>
            <a:spLocks noGrp="1"/>
          </p:cNvSpPr>
          <p:nvPr>
            <p:ph idx="1"/>
          </p:nvPr>
        </p:nvSpPr>
        <p:spPr>
          <a:xfrm>
            <a:off x="612648" y="2212848"/>
            <a:ext cx="5862396" cy="4096512"/>
          </a:xfrm>
        </p:spPr>
        <p:txBody>
          <a:bodyPr>
            <a:normAutofit/>
          </a:bodyPr>
          <a:lstStyle/>
          <a:p>
            <a:pPr eaLnBrk="1" hangingPunct="1"/>
            <a:r>
              <a:rPr lang="en-US" altLang="en-US" sz="1800"/>
              <a:t>Due to the Privacy Act restrictions, Raise Up cannot give previous landlords any information regarding a previous tenant’s current address or subsidy information.   Raise Up is also prohibited from giving previous landlords a client’s current landlord information. </a:t>
            </a:r>
          </a:p>
          <a:p>
            <a:pPr eaLnBrk="1" hangingPunct="1">
              <a:buFont typeface="Georgia" panose="02040502050405020303" pitchFamily="18" charset="0"/>
              <a:buNone/>
            </a:pPr>
            <a:endParaRPr lang="en-US" altLang="en-US" sz="1800"/>
          </a:p>
          <a:p>
            <a:pPr eaLnBrk="1" hangingPunct="1"/>
            <a:r>
              <a:rPr lang="en-US" altLang="en-US" sz="1800"/>
              <a:t>Raise Up encourages its clients to give their previous landlord a forwarding address.</a:t>
            </a:r>
          </a:p>
          <a:p>
            <a:endParaRPr lang="en-US" sz="1800"/>
          </a:p>
        </p:txBody>
      </p:sp>
      <p:pic>
        <p:nvPicPr>
          <p:cNvPr id="7" name="Graphic 6" descr="Judge">
            <a:extLst>
              <a:ext uri="{FF2B5EF4-FFF2-40B4-BE49-F238E27FC236}">
                <a16:creationId xmlns:a16="http://schemas.microsoft.com/office/drawing/2014/main" id="{62C1F576-D757-B445-40E5-D267756DC63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91395" y="1102440"/>
            <a:ext cx="4681506" cy="4681506"/>
          </a:xfrm>
          <a:prstGeom prst="rect">
            <a:avLst/>
          </a:prstGeom>
        </p:spPr>
      </p:pic>
    </p:spTree>
    <p:extLst>
      <p:ext uri="{BB962C8B-B14F-4D97-AF65-F5344CB8AC3E}">
        <p14:creationId xmlns:p14="http://schemas.microsoft.com/office/powerpoint/2010/main" val="839758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3867147-1C83-BF71-39B0-B590EE7F3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E2781E-B6C8-439E-91E2-E0FFEE7E1FC9}"/>
              </a:ext>
            </a:extLst>
          </p:cNvPr>
          <p:cNvSpPr>
            <a:spLocks noGrp="1"/>
          </p:cNvSpPr>
          <p:nvPr>
            <p:ph type="title"/>
          </p:nvPr>
        </p:nvSpPr>
        <p:spPr>
          <a:xfrm>
            <a:off x="614678" y="548640"/>
            <a:ext cx="10872216" cy="1133856"/>
          </a:xfrm>
        </p:spPr>
        <p:txBody>
          <a:bodyPr anchor="t">
            <a:normAutofit/>
          </a:bodyPr>
          <a:lstStyle/>
          <a:p>
            <a:r>
              <a:rPr lang="en-US" altLang="en-US" dirty="0"/>
              <a:t>Landlord Obligations, continued</a:t>
            </a:r>
            <a:endParaRPr lang="en-US" dirty="0"/>
          </a:p>
        </p:txBody>
      </p:sp>
      <p:pic>
        <p:nvPicPr>
          <p:cNvPr id="7" name="Graphic 6" descr="Suburban scene">
            <a:extLst>
              <a:ext uri="{FF2B5EF4-FFF2-40B4-BE49-F238E27FC236}">
                <a16:creationId xmlns:a16="http://schemas.microsoft.com/office/drawing/2014/main" id="{AAFE1822-AF0B-5209-8867-44997744A0C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520" y="1792223"/>
            <a:ext cx="3698530" cy="3698530"/>
          </a:xfrm>
          <a:prstGeom prst="rect">
            <a:avLst/>
          </a:prstGeom>
        </p:spPr>
      </p:pic>
      <p:sp>
        <p:nvSpPr>
          <p:cNvPr id="3" name="Content Placeholder 2">
            <a:extLst>
              <a:ext uri="{FF2B5EF4-FFF2-40B4-BE49-F238E27FC236}">
                <a16:creationId xmlns:a16="http://schemas.microsoft.com/office/drawing/2014/main" id="{F9E0AFAA-1A92-44DE-A3B7-878D079E8D66}"/>
              </a:ext>
            </a:extLst>
          </p:cNvPr>
          <p:cNvSpPr>
            <a:spLocks noGrp="1"/>
          </p:cNvSpPr>
          <p:nvPr>
            <p:ph idx="1"/>
          </p:nvPr>
        </p:nvSpPr>
        <p:spPr>
          <a:xfrm>
            <a:off x="4882551" y="1270250"/>
            <a:ext cx="6602154" cy="5039110"/>
          </a:xfrm>
        </p:spPr>
        <p:txBody>
          <a:bodyPr anchor="t">
            <a:normAutofit fontScale="92500"/>
          </a:bodyPr>
          <a:lstStyle/>
          <a:p>
            <a:pPr marL="365760" indent="-256032" eaLnBrk="1" fontAlgn="auto" hangingPunct="1">
              <a:lnSpc>
                <a:spcPct val="110000"/>
              </a:lnSpc>
              <a:spcAft>
                <a:spcPts val="0"/>
              </a:spcAft>
              <a:buClr>
                <a:schemeClr val="accent3"/>
              </a:buClr>
              <a:buFont typeface="Georgia"/>
              <a:buNone/>
              <a:defRPr/>
            </a:pPr>
            <a:r>
              <a:rPr lang="en-US" sz="1400" dirty="0"/>
              <a:t>Maintaining the unit in accordance with Housing Quality Standards (HQS).  The HA will inspect the unit at:</a:t>
            </a:r>
          </a:p>
          <a:p>
            <a:pPr marL="365760" indent="-256032" eaLnBrk="1" fontAlgn="auto" hangingPunct="1">
              <a:lnSpc>
                <a:spcPct val="110000"/>
              </a:lnSpc>
              <a:spcAft>
                <a:spcPts val="0"/>
              </a:spcAft>
              <a:buClr>
                <a:schemeClr val="accent3"/>
              </a:buClr>
              <a:buFont typeface="Georgia"/>
              <a:buNone/>
              <a:defRPr/>
            </a:pPr>
            <a:endParaRPr lang="en-US" sz="1400" dirty="0"/>
          </a:p>
          <a:p>
            <a:pPr marL="365760" indent="-256032" eaLnBrk="1" fontAlgn="auto" hangingPunct="1">
              <a:lnSpc>
                <a:spcPct val="110000"/>
              </a:lnSpc>
              <a:spcAft>
                <a:spcPts val="0"/>
              </a:spcAft>
              <a:buClr>
                <a:schemeClr val="accent3"/>
              </a:buClr>
              <a:buFontTx/>
              <a:buChar char="•"/>
              <a:defRPr/>
            </a:pPr>
            <a:r>
              <a:rPr lang="en-US" sz="1400" dirty="0"/>
              <a:t>Initial Occupancy …..very first lease-up.</a:t>
            </a:r>
          </a:p>
          <a:p>
            <a:pPr marL="365760" indent="-256032" eaLnBrk="1" fontAlgn="auto" hangingPunct="1">
              <a:lnSpc>
                <a:spcPct val="110000"/>
              </a:lnSpc>
              <a:spcAft>
                <a:spcPts val="0"/>
              </a:spcAft>
              <a:buClr>
                <a:schemeClr val="accent3"/>
              </a:buClr>
              <a:buFontTx/>
              <a:buChar char="•"/>
              <a:defRPr/>
            </a:pPr>
            <a:r>
              <a:rPr lang="en-US" sz="1400" dirty="0"/>
              <a:t>Annual Recertification…..once per year (unless </a:t>
            </a:r>
          </a:p>
          <a:p>
            <a:pPr marL="109728" indent="0" eaLnBrk="1" fontAlgn="auto" hangingPunct="1">
              <a:lnSpc>
                <a:spcPct val="110000"/>
              </a:lnSpc>
              <a:spcAft>
                <a:spcPts val="0"/>
              </a:spcAft>
              <a:buClr>
                <a:schemeClr val="accent3"/>
              </a:buClr>
              <a:buFont typeface="Georgia" panose="02040502050405020303" pitchFamily="18" charset="0"/>
              <a:buNone/>
              <a:defRPr/>
            </a:pPr>
            <a:r>
              <a:rPr lang="en-US" sz="1400" dirty="0"/>
              <a:t>    qualified for biennial inspections)</a:t>
            </a:r>
          </a:p>
          <a:p>
            <a:pPr marL="365760" indent="-256032" eaLnBrk="1" fontAlgn="auto" hangingPunct="1">
              <a:lnSpc>
                <a:spcPct val="110000"/>
              </a:lnSpc>
              <a:spcAft>
                <a:spcPts val="0"/>
              </a:spcAft>
              <a:buClr>
                <a:schemeClr val="accent3"/>
              </a:buClr>
              <a:buFontTx/>
              <a:buChar char="•"/>
              <a:defRPr/>
            </a:pPr>
            <a:r>
              <a:rPr lang="en-US" sz="1400" dirty="0"/>
              <a:t>Special Inspections….if circumstances require.</a:t>
            </a:r>
          </a:p>
          <a:p>
            <a:pPr marL="365760" indent="-256032" eaLnBrk="1" fontAlgn="auto" hangingPunct="1">
              <a:lnSpc>
                <a:spcPct val="110000"/>
              </a:lnSpc>
              <a:spcAft>
                <a:spcPts val="0"/>
              </a:spcAft>
              <a:buClr>
                <a:schemeClr val="accent3"/>
              </a:buClr>
              <a:buFontTx/>
              <a:buChar char="•"/>
              <a:defRPr/>
            </a:pPr>
            <a:r>
              <a:rPr lang="en-US" sz="1400" dirty="0"/>
              <a:t>Housing Qualify Control  (HQC’s)….if selected </a:t>
            </a:r>
          </a:p>
          <a:p>
            <a:pPr marL="365760" indent="-256032" eaLnBrk="1" fontAlgn="auto" hangingPunct="1">
              <a:lnSpc>
                <a:spcPct val="110000"/>
              </a:lnSpc>
              <a:spcAft>
                <a:spcPts val="0"/>
              </a:spcAft>
              <a:buClr>
                <a:schemeClr val="accent3"/>
              </a:buClr>
              <a:buFont typeface="Georgia" panose="02040502050405020303" pitchFamily="18" charset="0"/>
              <a:buNone/>
              <a:defRPr/>
            </a:pPr>
            <a:r>
              <a:rPr lang="en-US" sz="1400" dirty="0"/>
              <a:t>	in a random drawing.</a:t>
            </a:r>
          </a:p>
          <a:p>
            <a:pPr marL="365760" indent="-256032" eaLnBrk="1" fontAlgn="auto" hangingPunct="1">
              <a:lnSpc>
                <a:spcPct val="110000"/>
              </a:lnSpc>
              <a:spcAft>
                <a:spcPts val="0"/>
              </a:spcAft>
              <a:buClr>
                <a:schemeClr val="accent3"/>
              </a:buClr>
              <a:buFontTx/>
              <a:buChar char="•"/>
              <a:defRPr/>
            </a:pPr>
            <a:endParaRPr lang="en-US" sz="1400" dirty="0"/>
          </a:p>
          <a:p>
            <a:pPr marL="365760" indent="-256032" eaLnBrk="1" fontAlgn="auto" hangingPunct="1">
              <a:lnSpc>
                <a:spcPct val="110000"/>
              </a:lnSpc>
              <a:spcAft>
                <a:spcPts val="0"/>
              </a:spcAft>
              <a:buClr>
                <a:schemeClr val="accent3"/>
              </a:buClr>
              <a:buFontTx/>
              <a:buNone/>
              <a:defRPr/>
            </a:pPr>
            <a:r>
              <a:rPr lang="en-US" sz="1400" dirty="0"/>
              <a:t>Note that landlords </a:t>
            </a:r>
            <a:r>
              <a:rPr lang="en-US" sz="1400" u="sng" dirty="0"/>
              <a:t>AND</a:t>
            </a:r>
            <a:r>
              <a:rPr lang="en-US" sz="1400" dirty="0"/>
              <a:t> tenants both may request a special inspection.</a:t>
            </a:r>
          </a:p>
          <a:p>
            <a:pPr marL="365760" indent="-256032" eaLnBrk="1" fontAlgn="auto" hangingPunct="1">
              <a:lnSpc>
                <a:spcPct val="110000"/>
              </a:lnSpc>
              <a:spcAft>
                <a:spcPts val="0"/>
              </a:spcAft>
              <a:buClr>
                <a:schemeClr val="accent3"/>
              </a:buClr>
              <a:buFontTx/>
              <a:buNone/>
              <a:defRPr/>
            </a:pPr>
            <a:endParaRPr lang="en-US" sz="1400" dirty="0"/>
          </a:p>
          <a:p>
            <a:pPr marL="365760" indent="-256032" eaLnBrk="1" fontAlgn="auto" hangingPunct="1">
              <a:lnSpc>
                <a:spcPct val="110000"/>
              </a:lnSpc>
              <a:spcAft>
                <a:spcPts val="0"/>
              </a:spcAft>
              <a:buClr>
                <a:schemeClr val="accent3"/>
              </a:buClr>
              <a:buFontTx/>
              <a:buNone/>
              <a:defRPr/>
            </a:pPr>
            <a:r>
              <a:rPr lang="en-US" sz="1400" dirty="0"/>
              <a:t>The HA will notify you and the tenant of what (if anything) has failed the inspection and who is responsible for correcting the problem.  Normal wear and tear items are always the responsibility of the owner, while items in need of repair due to damage and neglect almost always fall on the tenant. </a:t>
            </a:r>
          </a:p>
          <a:p>
            <a:pPr>
              <a:lnSpc>
                <a:spcPct val="110000"/>
              </a:lnSpc>
            </a:pPr>
            <a:endParaRPr lang="en-US" sz="1100" dirty="0"/>
          </a:p>
        </p:txBody>
      </p:sp>
    </p:spTree>
    <p:extLst>
      <p:ext uri="{BB962C8B-B14F-4D97-AF65-F5344CB8AC3E}">
        <p14:creationId xmlns:p14="http://schemas.microsoft.com/office/powerpoint/2010/main" val="3150062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95B03-E70A-4AD8-85EA-0ED317EA76D3}"/>
              </a:ext>
            </a:extLst>
          </p:cNvPr>
          <p:cNvSpPr>
            <a:spLocks noGrp="1"/>
          </p:cNvSpPr>
          <p:nvPr>
            <p:ph type="title"/>
          </p:nvPr>
        </p:nvSpPr>
        <p:spPr/>
        <p:txBody>
          <a:bodyPr/>
          <a:lstStyle/>
          <a:p>
            <a:r>
              <a:rPr lang="en-US" altLang="en-US" dirty="0"/>
              <a:t>Landlord Obligations, continued</a:t>
            </a:r>
            <a:endParaRPr lang="en-US" dirty="0"/>
          </a:p>
        </p:txBody>
      </p:sp>
      <p:sp>
        <p:nvSpPr>
          <p:cNvPr id="3" name="Content Placeholder 2">
            <a:extLst>
              <a:ext uri="{FF2B5EF4-FFF2-40B4-BE49-F238E27FC236}">
                <a16:creationId xmlns:a16="http://schemas.microsoft.com/office/drawing/2014/main" id="{79C91644-4AD6-4566-9160-7FC859A19E31}"/>
              </a:ext>
            </a:extLst>
          </p:cNvPr>
          <p:cNvSpPr>
            <a:spLocks noGrp="1"/>
          </p:cNvSpPr>
          <p:nvPr>
            <p:ph idx="1"/>
          </p:nvPr>
        </p:nvSpPr>
        <p:spPr/>
        <p:txBody>
          <a:bodyPr/>
          <a:lstStyle/>
          <a:p>
            <a:r>
              <a:rPr lang="en-US" altLang="en-US" sz="2000" dirty="0"/>
              <a:t>The Housing Authority’s policy is to stop an Initial inspection after too many failed items are discovered, or if the water, gas or electric services are turned off.  It is the Housing Authority’s policy to stop an Annual Inspection if the water, gas, or electric service is off.  Should the utilities be turned off in one of your HCVP subsidized units, the tenant and landlord will receive a letter reminding them of their Family and Owner Obligations.  This violation will result in a 24-hour notice being issued to the individual who is responsible for maintaining that utility.  Repeated violations may result in termination and debarment from the program for one full year.</a:t>
            </a:r>
          </a:p>
          <a:p>
            <a:endParaRPr lang="en-US" dirty="0"/>
          </a:p>
        </p:txBody>
      </p:sp>
    </p:spTree>
    <p:extLst>
      <p:ext uri="{BB962C8B-B14F-4D97-AF65-F5344CB8AC3E}">
        <p14:creationId xmlns:p14="http://schemas.microsoft.com/office/powerpoint/2010/main" val="2221042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7347F-F6C4-4695-AE3D-C3BF345B5098}"/>
              </a:ext>
            </a:extLst>
          </p:cNvPr>
          <p:cNvSpPr>
            <a:spLocks noGrp="1"/>
          </p:cNvSpPr>
          <p:nvPr>
            <p:ph type="title"/>
          </p:nvPr>
        </p:nvSpPr>
        <p:spPr/>
        <p:txBody>
          <a:bodyPr/>
          <a:lstStyle/>
          <a:p>
            <a:r>
              <a:rPr lang="en-US" altLang="en-US"/>
              <a:t>Landlord Obligations, continued</a:t>
            </a:r>
            <a:endParaRPr lang="en-US" dirty="0"/>
          </a:p>
        </p:txBody>
      </p:sp>
      <p:graphicFrame>
        <p:nvGraphicFramePr>
          <p:cNvPr id="6" name="Content Placeholder 2">
            <a:extLst>
              <a:ext uri="{FF2B5EF4-FFF2-40B4-BE49-F238E27FC236}">
                <a16:creationId xmlns:a16="http://schemas.microsoft.com/office/drawing/2014/main" id="{6EACBAF2-7E1D-2305-3E8C-3DB708023963}"/>
              </a:ext>
            </a:extLst>
          </p:cNvPr>
          <p:cNvGraphicFramePr>
            <a:graphicFrameLocks noGrp="1"/>
          </p:cNvGraphicFramePr>
          <p:nvPr>
            <p:ph idx="1"/>
          </p:nvPr>
        </p:nvGraphicFramePr>
        <p:xfrm>
          <a:off x="612647" y="1715532"/>
          <a:ext cx="10653579" cy="4593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9111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F965B2-1868-4E04-B6F4-4FF60F7A2A72}"/>
              </a:ext>
            </a:extLst>
          </p:cNvPr>
          <p:cNvSpPr>
            <a:spLocks noGrp="1"/>
          </p:cNvSpPr>
          <p:nvPr>
            <p:ph type="title"/>
          </p:nvPr>
        </p:nvSpPr>
        <p:spPr>
          <a:xfrm>
            <a:off x="5568534" y="603504"/>
            <a:ext cx="5916169" cy="1527048"/>
          </a:xfrm>
        </p:spPr>
        <p:txBody>
          <a:bodyPr anchor="b">
            <a:normAutofit/>
          </a:bodyPr>
          <a:lstStyle/>
          <a:p>
            <a:r>
              <a:rPr lang="en-US" altLang="en-US" dirty="0"/>
              <a:t>Landlord Obligations, continued</a:t>
            </a:r>
            <a:endParaRPr lang="en-US" dirty="0"/>
          </a:p>
        </p:txBody>
      </p:sp>
      <p:pic>
        <p:nvPicPr>
          <p:cNvPr id="5" name="Picture 4" descr="Pen placed on top of a signature line">
            <a:extLst>
              <a:ext uri="{FF2B5EF4-FFF2-40B4-BE49-F238E27FC236}">
                <a16:creationId xmlns:a16="http://schemas.microsoft.com/office/drawing/2014/main" id="{BDF7FECA-DA53-BFAF-41B9-737B92638450}"/>
              </a:ext>
            </a:extLst>
          </p:cNvPr>
          <p:cNvPicPr>
            <a:picLocks noChangeAspect="1"/>
          </p:cNvPicPr>
          <p:nvPr/>
        </p:nvPicPr>
        <p:blipFill>
          <a:blip r:embed="rId2"/>
          <a:srcRect l="51051" r="1156" b="-1"/>
          <a:stretch/>
        </p:blipFill>
        <p:spPr>
          <a:xfrm>
            <a:off x="20" y="10"/>
            <a:ext cx="4910308" cy="6857990"/>
          </a:xfrm>
          <a:prstGeom prst="rect">
            <a:avLst/>
          </a:prstGeom>
        </p:spPr>
      </p:pic>
      <p:sp>
        <p:nvSpPr>
          <p:cNvPr id="3" name="Content Placeholder 2">
            <a:extLst>
              <a:ext uri="{FF2B5EF4-FFF2-40B4-BE49-F238E27FC236}">
                <a16:creationId xmlns:a16="http://schemas.microsoft.com/office/drawing/2014/main" id="{7D01B9E1-75BC-4243-A472-E0C2C08B1BE1}"/>
              </a:ext>
            </a:extLst>
          </p:cNvPr>
          <p:cNvSpPr>
            <a:spLocks noGrp="1"/>
          </p:cNvSpPr>
          <p:nvPr>
            <p:ph idx="1"/>
          </p:nvPr>
        </p:nvSpPr>
        <p:spPr>
          <a:xfrm>
            <a:off x="5568533" y="2214282"/>
            <a:ext cx="5916169" cy="4095078"/>
          </a:xfrm>
        </p:spPr>
        <p:txBody>
          <a:bodyPr>
            <a:normAutofit/>
          </a:bodyPr>
          <a:lstStyle/>
          <a:p>
            <a:pPr eaLnBrk="1" hangingPunct="1">
              <a:buFont typeface="Wingdings" panose="05000000000000000000" pitchFamily="2" charset="2"/>
              <a:buNone/>
            </a:pPr>
            <a:r>
              <a:rPr lang="en-US" altLang="en-US" sz="1800"/>
              <a:t>The HA requires landlords to furnish their own lease.  </a:t>
            </a:r>
          </a:p>
          <a:p>
            <a:pPr eaLnBrk="1" hangingPunct="1">
              <a:buFont typeface="Wingdings" panose="05000000000000000000" pitchFamily="2" charset="2"/>
              <a:buNone/>
            </a:pPr>
            <a:endParaRPr lang="en-US" altLang="en-US" sz="1800" b="1"/>
          </a:p>
          <a:p>
            <a:pPr eaLnBrk="1" hangingPunct="1">
              <a:buFont typeface="Wingdings" panose="05000000000000000000" pitchFamily="2" charset="2"/>
              <a:buNone/>
            </a:pPr>
            <a:r>
              <a:rPr lang="en-US" altLang="en-US" sz="1800" b="1"/>
              <a:t>You will be asked to submit a copy of the lease.  The HCVP does not provide this document for you.  Submitting a copy of your lease is required regardless of  whether you are requesting an inspection for an Initial lease up, or you are requiring your tenant to enter into a new lease at his/her Annual Renewal.</a:t>
            </a:r>
          </a:p>
          <a:p>
            <a:endParaRPr lang="en-US" sz="1800"/>
          </a:p>
        </p:txBody>
      </p:sp>
    </p:spTree>
    <p:extLst>
      <p:ext uri="{BB962C8B-B14F-4D97-AF65-F5344CB8AC3E}">
        <p14:creationId xmlns:p14="http://schemas.microsoft.com/office/powerpoint/2010/main" val="2203732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B2AC93-24A7-4956-8D14-9C5274DF8102}"/>
              </a:ext>
            </a:extLst>
          </p:cNvPr>
          <p:cNvSpPr>
            <a:spLocks noGrp="1"/>
          </p:cNvSpPr>
          <p:nvPr>
            <p:ph type="title"/>
          </p:nvPr>
        </p:nvSpPr>
        <p:spPr>
          <a:xfrm>
            <a:off x="612649" y="548638"/>
            <a:ext cx="3493008" cy="5788152"/>
          </a:xfrm>
        </p:spPr>
        <p:txBody>
          <a:bodyPr anchor="ctr">
            <a:normAutofit/>
          </a:bodyPr>
          <a:lstStyle/>
          <a:p>
            <a:r>
              <a:rPr lang="en-US" altLang="en-US" sz="4000"/>
              <a:t>Family Obligations</a:t>
            </a:r>
            <a:endParaRPr lang="en-US" sz="4000"/>
          </a:p>
        </p:txBody>
      </p:sp>
      <p:graphicFrame>
        <p:nvGraphicFramePr>
          <p:cNvPr id="5" name="Content Placeholder 2">
            <a:extLst>
              <a:ext uri="{FF2B5EF4-FFF2-40B4-BE49-F238E27FC236}">
                <a16:creationId xmlns:a16="http://schemas.microsoft.com/office/drawing/2014/main" id="{4C0A0DCC-69F4-0E0C-F635-996F4BD6B3B7}"/>
              </a:ext>
            </a:extLst>
          </p:cNvPr>
          <p:cNvGraphicFramePr>
            <a:graphicFrameLocks noGrp="1"/>
          </p:cNvGraphicFramePr>
          <p:nvPr>
            <p:ph idx="1"/>
            <p:extLst>
              <p:ext uri="{D42A27DB-BD31-4B8C-83A1-F6EECF244321}">
                <p14:modId xmlns:p14="http://schemas.microsoft.com/office/powerpoint/2010/main" val="306005719"/>
              </p:ext>
            </p:extLst>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9957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C6F58-2DA5-4223-B504-8B0E6BB2D828}"/>
              </a:ext>
            </a:extLst>
          </p:cNvPr>
          <p:cNvSpPr>
            <a:spLocks noGrp="1"/>
          </p:cNvSpPr>
          <p:nvPr>
            <p:ph type="title"/>
          </p:nvPr>
        </p:nvSpPr>
        <p:spPr/>
        <p:txBody>
          <a:bodyPr/>
          <a:lstStyle/>
          <a:p>
            <a:r>
              <a:rPr lang="en-US" altLang="en-US" dirty="0"/>
              <a:t>Family Obligations, continued</a:t>
            </a:r>
            <a:endParaRPr lang="en-US" dirty="0"/>
          </a:p>
        </p:txBody>
      </p:sp>
      <p:sp>
        <p:nvSpPr>
          <p:cNvPr id="3" name="Content Placeholder 2">
            <a:extLst>
              <a:ext uri="{FF2B5EF4-FFF2-40B4-BE49-F238E27FC236}">
                <a16:creationId xmlns:a16="http://schemas.microsoft.com/office/drawing/2014/main" id="{9E521B1F-0882-4B3C-B994-F118C5442A2B}"/>
              </a:ext>
            </a:extLst>
          </p:cNvPr>
          <p:cNvSpPr>
            <a:spLocks noGrp="1"/>
          </p:cNvSpPr>
          <p:nvPr>
            <p:ph idx="1"/>
          </p:nvPr>
        </p:nvSpPr>
        <p:spPr/>
        <p:txBody>
          <a:bodyPr>
            <a:normAutofit fontScale="55000" lnSpcReduction="20000"/>
          </a:bodyPr>
          <a:lstStyle/>
          <a:p>
            <a:pPr marL="609600" indent="-609600" eaLnBrk="1" fontAlgn="auto" hangingPunct="1">
              <a:spcAft>
                <a:spcPts val="0"/>
              </a:spcAft>
              <a:buClr>
                <a:schemeClr val="accent3"/>
              </a:buClr>
              <a:buFont typeface="Wingdings" pitchFamily="2" charset="2"/>
              <a:buNone/>
              <a:defRPr/>
            </a:pPr>
            <a:r>
              <a:rPr lang="en-US" sz="3200" dirty="0"/>
              <a:t>The family will be held responsible if the family causes a breach in Housing Quality Standards (HQS) which pertains to utilities, appliances and damages.  Note that….</a:t>
            </a:r>
          </a:p>
          <a:p>
            <a:pPr marL="609600" indent="-609600" eaLnBrk="1" fontAlgn="auto" hangingPunct="1">
              <a:lnSpc>
                <a:spcPct val="80000"/>
              </a:lnSpc>
              <a:spcAft>
                <a:spcPts val="0"/>
              </a:spcAft>
              <a:buClr>
                <a:schemeClr val="accent3"/>
              </a:buClr>
              <a:buFont typeface="Wingdings" pitchFamily="2" charset="2"/>
              <a:buNone/>
              <a:defRPr/>
            </a:pPr>
            <a:r>
              <a:rPr lang="en-US" sz="3200" dirty="0"/>
              <a:t>	</a:t>
            </a:r>
            <a:r>
              <a:rPr lang="en-US" sz="2000" dirty="0"/>
              <a:t>	</a:t>
            </a:r>
          </a:p>
          <a:p>
            <a:pPr marL="609600" indent="-609600" eaLnBrk="1" fontAlgn="auto" hangingPunct="1">
              <a:spcAft>
                <a:spcPts val="0"/>
              </a:spcAft>
              <a:buClr>
                <a:schemeClr val="accent3"/>
              </a:buClr>
              <a:buFontTx/>
              <a:buNone/>
              <a:defRPr/>
            </a:pPr>
            <a:r>
              <a:rPr lang="en-US" sz="2800" dirty="0"/>
              <a:t>	</a:t>
            </a:r>
            <a:r>
              <a:rPr lang="en-US" sz="2000" u="sng" dirty="0">
                <a:latin typeface="Neue Haas Grotesk Text Pro" panose="020B0504020202020204" pitchFamily="34" charset="0"/>
                <a:cs typeface="Gisha" panose="020B0502040204020203" pitchFamily="34" charset="-79"/>
              </a:rPr>
              <a:t>Utilities </a:t>
            </a:r>
            <a:r>
              <a:rPr lang="en-US" sz="2000" dirty="0">
                <a:latin typeface="Neue Haas Grotesk Text Pro" panose="020B0504020202020204" pitchFamily="34" charset="0"/>
                <a:cs typeface="Gisha" panose="020B0502040204020203" pitchFamily="34" charset="-79"/>
              </a:rPr>
              <a:t>– Effective July 1, 2019 landlords </a:t>
            </a:r>
            <a:r>
              <a:rPr lang="en-US" sz="2000" u="sng" dirty="0">
                <a:latin typeface="Neue Haas Grotesk Text Pro" panose="020B0504020202020204" pitchFamily="34" charset="0"/>
                <a:cs typeface="Gisha" panose="020B0502040204020203" pitchFamily="34" charset="-79"/>
              </a:rPr>
              <a:t>may</a:t>
            </a:r>
            <a:r>
              <a:rPr lang="en-US" sz="2000" dirty="0">
                <a:latin typeface="Neue Haas Grotesk Text Pro" panose="020B0504020202020204" pitchFamily="34" charset="0"/>
                <a:cs typeface="Gisha" panose="020B0502040204020203" pitchFamily="34" charset="-79"/>
              </a:rPr>
              <a:t> keep utilities in their name and bill the family.  The family is no longer </a:t>
            </a:r>
            <a:r>
              <a:rPr lang="en-US" sz="2000" u="sng" dirty="0">
                <a:latin typeface="Neue Haas Grotesk Text Pro" panose="020B0504020202020204" pitchFamily="34" charset="0"/>
                <a:cs typeface="Gisha" panose="020B0502040204020203" pitchFamily="34" charset="-79"/>
              </a:rPr>
              <a:t>required</a:t>
            </a:r>
            <a:r>
              <a:rPr lang="en-US" sz="2000" dirty="0">
                <a:latin typeface="Neue Haas Grotesk Text Pro" panose="020B0504020202020204" pitchFamily="34" charset="0"/>
                <a:cs typeface="Gisha" panose="020B0502040204020203" pitchFamily="34" charset="-79"/>
              </a:rPr>
              <a:t> to put the utilities in their name or in the name of another adult household member.  If the family will be responsible for paying a utility – even if the utility will remain in the landlord’s name – the RFTA and lease must state that the family is responsible for payment. HCVP staff will no longer verify utilities prior to the execution of the Housing Assistance Payment (HAP) Contract.  We will; however, verify that utilities are on during the initial Housing Quality Standards (HQS) inspection.  Families will receive a utility allowance for tenant-paid utilities, as stated on the Request for Tenancy Approval (RFTA), lease and HAP Contract, regardless if the utility is in the name of the landlord or the tenant</a:t>
            </a:r>
          </a:p>
          <a:p>
            <a:pPr marL="609600" indent="-609600" eaLnBrk="1" fontAlgn="auto" hangingPunct="1">
              <a:spcAft>
                <a:spcPts val="0"/>
              </a:spcAft>
              <a:buClr>
                <a:schemeClr val="accent3"/>
              </a:buClr>
              <a:buFontTx/>
              <a:buNone/>
              <a:defRPr/>
            </a:pPr>
            <a:endParaRPr lang="en-US" sz="2400" dirty="0">
              <a:latin typeface="Neue Haas Grotesk Text Pro" panose="020B0504020202020204" pitchFamily="34" charset="0"/>
              <a:cs typeface="Gisha" panose="020B0502040204020203" pitchFamily="34" charset="-79"/>
            </a:endParaRPr>
          </a:p>
          <a:p>
            <a:pPr marL="609600" indent="-609600" eaLnBrk="1" fontAlgn="auto" hangingPunct="1">
              <a:spcAft>
                <a:spcPts val="0"/>
              </a:spcAft>
              <a:buClr>
                <a:schemeClr val="accent3"/>
              </a:buClr>
              <a:buFontTx/>
              <a:buNone/>
              <a:defRPr/>
            </a:pPr>
            <a:r>
              <a:rPr lang="en-US" sz="2400" dirty="0">
                <a:latin typeface="Neue Haas Grotesk Text Pro" panose="020B0504020202020204" pitchFamily="34" charset="0"/>
                <a:cs typeface="Gisha" panose="020B0502040204020203" pitchFamily="34" charset="-79"/>
              </a:rPr>
              <a:t>	</a:t>
            </a:r>
            <a:r>
              <a:rPr lang="en-US" sz="2000" u="sng" dirty="0">
                <a:latin typeface="Neue Haas Grotesk Text Pro" panose="020B0504020202020204" pitchFamily="34" charset="0"/>
                <a:cs typeface="Gisha" panose="020B0502040204020203" pitchFamily="34" charset="-79"/>
              </a:rPr>
              <a:t>Appliances</a:t>
            </a:r>
            <a:r>
              <a:rPr lang="en-US" sz="2000" dirty="0">
                <a:latin typeface="Neue Haas Grotesk Text Pro" panose="020B0504020202020204" pitchFamily="34" charset="0"/>
                <a:cs typeface="Gisha" panose="020B0502040204020203" pitchFamily="34" charset="-79"/>
              </a:rPr>
              <a:t> – Raise Up inspectors will inspect, in accordance with Housing Quality Standards.  If the stove and/or refrigerator fail inspection, we will notify the landlord and the tenant and place responsibility on fixing the appliance on the person stated in the lease.  It is up to the landlord and tenant to notify us when responsibility changes.  Raise Up is required to implement a new HAP contract for changes in utilities and appliances.</a:t>
            </a:r>
            <a:r>
              <a:rPr lang="en-US" sz="2000" dirty="0">
                <a:solidFill>
                  <a:srgbClr val="C00000"/>
                </a:solidFill>
                <a:latin typeface="Neue Haas Grotesk Text Pro" panose="020B0504020202020204" pitchFamily="34" charset="0"/>
                <a:cs typeface="Gisha" panose="020B0502040204020203" pitchFamily="34" charset="-79"/>
              </a:rPr>
              <a:t>  </a:t>
            </a:r>
            <a:r>
              <a:rPr lang="en-US" sz="2000" dirty="0">
                <a:latin typeface="Neue Haas Grotesk Text Pro" panose="020B0504020202020204" pitchFamily="34" charset="0"/>
                <a:cs typeface="Gisha" panose="020B0502040204020203" pitchFamily="34" charset="-79"/>
              </a:rPr>
              <a:t>As always, appliances must be in good operating condition. </a:t>
            </a:r>
          </a:p>
          <a:p>
            <a:pPr marL="609600" indent="-609600" eaLnBrk="1" fontAlgn="auto" hangingPunct="1">
              <a:spcAft>
                <a:spcPts val="0"/>
              </a:spcAft>
              <a:buClr>
                <a:schemeClr val="accent3"/>
              </a:buClr>
              <a:buFontTx/>
              <a:buNone/>
              <a:defRPr/>
            </a:pPr>
            <a:endParaRPr lang="en-US" sz="2100" dirty="0">
              <a:latin typeface="Neue Haas Grotesk Text Pro" panose="020B0504020202020204" pitchFamily="34" charset="0"/>
              <a:cs typeface="Gisha" panose="020B0502040204020203" pitchFamily="34" charset="-79"/>
            </a:endParaRPr>
          </a:p>
          <a:p>
            <a:pPr marL="609600" indent="-609600" eaLnBrk="1" fontAlgn="auto" hangingPunct="1">
              <a:spcAft>
                <a:spcPts val="0"/>
              </a:spcAft>
              <a:buClr>
                <a:schemeClr val="accent3"/>
              </a:buClr>
              <a:buFontTx/>
              <a:buNone/>
              <a:defRPr/>
            </a:pPr>
            <a:r>
              <a:rPr lang="en-US" sz="2100" dirty="0">
                <a:latin typeface="Neue Haas Grotesk Text Pro" panose="020B0504020202020204" pitchFamily="34" charset="0"/>
                <a:cs typeface="Gisha" panose="020B0502040204020203" pitchFamily="34" charset="-79"/>
              </a:rPr>
              <a:t>	</a:t>
            </a:r>
            <a:r>
              <a:rPr lang="en-US" sz="2100" u="sng" dirty="0">
                <a:latin typeface="Neue Haas Grotesk Text Pro" panose="020B0504020202020204" pitchFamily="34" charset="0"/>
                <a:cs typeface="Gisha" panose="020B0502040204020203" pitchFamily="34" charset="-79"/>
              </a:rPr>
              <a:t>Damages </a:t>
            </a:r>
            <a:r>
              <a:rPr lang="en-US" sz="2100" dirty="0">
                <a:latin typeface="Neue Haas Grotesk Text Pro" panose="020B0504020202020204" pitchFamily="34" charset="0"/>
                <a:cs typeface="Gisha" panose="020B0502040204020203" pitchFamily="34" charset="-79"/>
              </a:rPr>
              <a:t>– family must not damage the unit or permit any guests to damage the unit.  The family is responsible for any damages done to the unit! </a:t>
            </a:r>
          </a:p>
          <a:p>
            <a:endParaRPr lang="en-US" dirty="0"/>
          </a:p>
        </p:txBody>
      </p:sp>
    </p:spTree>
    <p:extLst>
      <p:ext uri="{BB962C8B-B14F-4D97-AF65-F5344CB8AC3E}">
        <p14:creationId xmlns:p14="http://schemas.microsoft.com/office/powerpoint/2010/main" val="2581245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A466FCC-26A6-AD0C-513D-472AAABEC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76DCBD-343C-47E7-B42A-27E41AD79A5F}"/>
              </a:ext>
            </a:extLst>
          </p:cNvPr>
          <p:cNvSpPr>
            <a:spLocks noGrp="1"/>
          </p:cNvSpPr>
          <p:nvPr>
            <p:ph type="title"/>
          </p:nvPr>
        </p:nvSpPr>
        <p:spPr>
          <a:xfrm>
            <a:off x="612650" y="1252728"/>
            <a:ext cx="2905613" cy="4768815"/>
          </a:xfrm>
        </p:spPr>
        <p:txBody>
          <a:bodyPr>
            <a:normAutofit/>
          </a:bodyPr>
          <a:lstStyle/>
          <a:p>
            <a:r>
              <a:rPr lang="en-US" altLang="en-US" sz="3200"/>
              <a:t>Family Obligations, continued</a:t>
            </a:r>
            <a:endParaRPr lang="en-US" sz="3200"/>
          </a:p>
        </p:txBody>
      </p:sp>
      <p:graphicFrame>
        <p:nvGraphicFramePr>
          <p:cNvPr id="13" name="Content Placeholder 2">
            <a:extLst>
              <a:ext uri="{FF2B5EF4-FFF2-40B4-BE49-F238E27FC236}">
                <a16:creationId xmlns:a16="http://schemas.microsoft.com/office/drawing/2014/main" id="{F9E90563-3331-4982-11A7-52DF1647EABA}"/>
              </a:ext>
            </a:extLst>
          </p:cNvPr>
          <p:cNvGraphicFramePr>
            <a:graphicFrameLocks noGrp="1"/>
          </p:cNvGraphicFramePr>
          <p:nvPr>
            <p:ph idx="1"/>
            <p:extLst>
              <p:ext uri="{D42A27DB-BD31-4B8C-83A1-F6EECF244321}">
                <p14:modId xmlns:p14="http://schemas.microsoft.com/office/powerpoint/2010/main" val="2715445629"/>
              </p:ext>
            </p:extLst>
          </p:nvPr>
        </p:nvGraphicFramePr>
        <p:xfrm>
          <a:off x="4021483" y="1252728"/>
          <a:ext cx="7536203" cy="47688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1998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CA6F80-D392-A64E-3CF8-F28F1CCEE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E2C40B-DC7F-4C62-BF1B-9CBCFE76BCCC}"/>
              </a:ext>
            </a:extLst>
          </p:cNvPr>
          <p:cNvSpPr>
            <a:spLocks noGrp="1"/>
          </p:cNvSpPr>
          <p:nvPr>
            <p:ph type="title"/>
          </p:nvPr>
        </p:nvSpPr>
        <p:spPr>
          <a:xfrm>
            <a:off x="614679" y="548640"/>
            <a:ext cx="4779572" cy="2067705"/>
          </a:xfrm>
        </p:spPr>
        <p:txBody>
          <a:bodyPr anchor="t">
            <a:normAutofit/>
          </a:bodyPr>
          <a:lstStyle/>
          <a:p>
            <a:r>
              <a:rPr lang="en-US" altLang="en-US" dirty="0"/>
              <a:t>Family Obligations, continued</a:t>
            </a:r>
            <a:endParaRPr lang="en-US" dirty="0"/>
          </a:p>
        </p:txBody>
      </p:sp>
      <p:pic>
        <p:nvPicPr>
          <p:cNvPr id="7" name="Graphic 6" descr="Suburban scene">
            <a:extLst>
              <a:ext uri="{FF2B5EF4-FFF2-40B4-BE49-F238E27FC236}">
                <a16:creationId xmlns:a16="http://schemas.microsoft.com/office/drawing/2014/main" id="{B2EB87B1-D761-83CC-AF42-B69D98FF37F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520" y="2976281"/>
            <a:ext cx="3333077" cy="3333077"/>
          </a:xfrm>
          <a:prstGeom prst="rect">
            <a:avLst/>
          </a:prstGeom>
        </p:spPr>
      </p:pic>
      <p:sp>
        <p:nvSpPr>
          <p:cNvPr id="3" name="Content Placeholder 2">
            <a:extLst>
              <a:ext uri="{FF2B5EF4-FFF2-40B4-BE49-F238E27FC236}">
                <a16:creationId xmlns:a16="http://schemas.microsoft.com/office/drawing/2014/main" id="{65C8AB51-DA34-4E38-B6E1-6ADF7C01FA89}"/>
              </a:ext>
            </a:extLst>
          </p:cNvPr>
          <p:cNvSpPr>
            <a:spLocks noGrp="1"/>
          </p:cNvSpPr>
          <p:nvPr>
            <p:ph idx="1"/>
          </p:nvPr>
        </p:nvSpPr>
        <p:spPr>
          <a:xfrm>
            <a:off x="6030551" y="548638"/>
            <a:ext cx="5546770" cy="5760721"/>
          </a:xfrm>
        </p:spPr>
        <p:txBody>
          <a:bodyPr anchor="t">
            <a:normAutofit/>
          </a:bodyPr>
          <a:lstStyle/>
          <a:p>
            <a:pPr marL="609600" indent="-609600" eaLnBrk="1" fontAlgn="auto" hangingPunct="1">
              <a:lnSpc>
                <a:spcPct val="110000"/>
              </a:lnSpc>
              <a:spcAft>
                <a:spcPts val="0"/>
              </a:spcAft>
              <a:buClr>
                <a:schemeClr val="accent3"/>
              </a:buClr>
              <a:buFont typeface="Wingdings" pitchFamily="2" charset="2"/>
              <a:buNone/>
              <a:defRPr/>
            </a:pPr>
            <a:r>
              <a:rPr lang="en-US" sz="1500"/>
              <a:t>The family must  promptly give the HA a copy of any eviction notices.</a:t>
            </a:r>
          </a:p>
          <a:p>
            <a:pPr marL="609600" indent="-609600" eaLnBrk="1" fontAlgn="auto" hangingPunct="1">
              <a:lnSpc>
                <a:spcPct val="110000"/>
              </a:lnSpc>
              <a:spcAft>
                <a:spcPts val="0"/>
              </a:spcAft>
              <a:buClr>
                <a:schemeClr val="accent3"/>
              </a:buClr>
              <a:buFont typeface="Wingdings" pitchFamily="2" charset="2"/>
              <a:buNone/>
              <a:defRPr/>
            </a:pPr>
            <a:endParaRPr lang="en-US" sz="1500"/>
          </a:p>
          <a:p>
            <a:pPr marL="609600" indent="-609600" eaLnBrk="1" fontAlgn="auto" hangingPunct="1">
              <a:lnSpc>
                <a:spcPct val="110000"/>
              </a:lnSpc>
              <a:spcAft>
                <a:spcPts val="0"/>
              </a:spcAft>
              <a:buClr>
                <a:schemeClr val="accent3"/>
              </a:buClr>
              <a:buFont typeface="Wingdings" pitchFamily="2" charset="2"/>
              <a:buNone/>
              <a:defRPr/>
            </a:pPr>
            <a:r>
              <a:rPr lang="en-US" sz="1500"/>
              <a:t>	Although Raise Up does not assist in any landlord obligations, if you are evicting your tenant, you are strongly advised to provide copies of ALL documentation and to communicate with the Occupancy Specialist.  </a:t>
            </a:r>
          </a:p>
          <a:p>
            <a:pPr marL="609600" indent="-609600" eaLnBrk="1" fontAlgn="auto" hangingPunct="1">
              <a:lnSpc>
                <a:spcPct val="110000"/>
              </a:lnSpc>
              <a:spcAft>
                <a:spcPts val="0"/>
              </a:spcAft>
              <a:buClr>
                <a:schemeClr val="accent3"/>
              </a:buClr>
              <a:buFont typeface="Wingdings" pitchFamily="2" charset="2"/>
              <a:buNone/>
              <a:defRPr/>
            </a:pPr>
            <a:endParaRPr lang="en-US" sz="1500"/>
          </a:p>
          <a:p>
            <a:pPr marL="609600" indent="-609600" eaLnBrk="1" fontAlgn="auto" hangingPunct="1">
              <a:lnSpc>
                <a:spcPct val="110000"/>
              </a:lnSpc>
              <a:spcAft>
                <a:spcPts val="0"/>
              </a:spcAft>
              <a:buClr>
                <a:schemeClr val="accent3"/>
              </a:buClr>
              <a:buFont typeface="Wingdings" pitchFamily="2" charset="2"/>
              <a:buNone/>
              <a:defRPr/>
            </a:pPr>
            <a:r>
              <a:rPr lang="en-US" sz="1500"/>
              <a:t>Families DO NOT automatically get a voucher.  There are times when they must attend an informal hearing and tell us why they should be given the opportunity to  remain on the program.</a:t>
            </a:r>
          </a:p>
          <a:p>
            <a:pPr marL="609600" indent="-609600" eaLnBrk="1" fontAlgn="auto" hangingPunct="1">
              <a:lnSpc>
                <a:spcPct val="110000"/>
              </a:lnSpc>
              <a:spcAft>
                <a:spcPts val="0"/>
              </a:spcAft>
              <a:buClr>
                <a:schemeClr val="accent3"/>
              </a:buClr>
              <a:buFont typeface="Wingdings" pitchFamily="2" charset="2"/>
              <a:buNone/>
              <a:defRPr/>
            </a:pPr>
            <a:endParaRPr lang="en-US" sz="1500"/>
          </a:p>
          <a:p>
            <a:pPr marL="609600" indent="-609600" eaLnBrk="1" fontAlgn="auto" hangingPunct="1">
              <a:lnSpc>
                <a:spcPct val="110000"/>
              </a:lnSpc>
              <a:spcAft>
                <a:spcPts val="0"/>
              </a:spcAft>
              <a:buClr>
                <a:schemeClr val="accent3"/>
              </a:buClr>
              <a:buFont typeface="Wingdings" pitchFamily="2" charset="2"/>
              <a:buNone/>
              <a:defRPr/>
            </a:pPr>
            <a:r>
              <a:rPr lang="en-US" sz="1500"/>
              <a:t>We look at the client’s history.  Unfortunately, we are not always informed of excessive damages until the family has already leased up with another landlord.</a:t>
            </a:r>
          </a:p>
          <a:p>
            <a:pPr>
              <a:lnSpc>
                <a:spcPct val="110000"/>
              </a:lnSpc>
            </a:pPr>
            <a:endParaRPr lang="en-US" sz="1500"/>
          </a:p>
        </p:txBody>
      </p:sp>
    </p:spTree>
    <p:extLst>
      <p:ext uri="{BB962C8B-B14F-4D97-AF65-F5344CB8AC3E}">
        <p14:creationId xmlns:p14="http://schemas.microsoft.com/office/powerpoint/2010/main" val="3211671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A4F977-25ED-4D23-86CD-761F1080CDAC}"/>
              </a:ext>
            </a:extLst>
          </p:cNvPr>
          <p:cNvSpPr>
            <a:spLocks noGrp="1"/>
          </p:cNvSpPr>
          <p:nvPr>
            <p:ph type="title"/>
          </p:nvPr>
        </p:nvSpPr>
        <p:spPr>
          <a:xfrm>
            <a:off x="5568534" y="603504"/>
            <a:ext cx="5916169" cy="1527048"/>
          </a:xfrm>
        </p:spPr>
        <p:txBody>
          <a:bodyPr anchor="b">
            <a:normAutofit/>
          </a:bodyPr>
          <a:lstStyle/>
          <a:p>
            <a:r>
              <a:rPr lang="en-US" altLang="en-US" dirty="0"/>
              <a:t>Family Obligations, continued</a:t>
            </a:r>
            <a:endParaRPr lang="en-US" dirty="0"/>
          </a:p>
        </p:txBody>
      </p:sp>
      <p:pic>
        <p:nvPicPr>
          <p:cNvPr id="5" name="Picture 4" descr="A hand of two adults and a kid on top of each other">
            <a:extLst>
              <a:ext uri="{FF2B5EF4-FFF2-40B4-BE49-F238E27FC236}">
                <a16:creationId xmlns:a16="http://schemas.microsoft.com/office/drawing/2014/main" id="{EE3A10A0-2D65-D030-AEE8-E17C91CCBB96}"/>
              </a:ext>
            </a:extLst>
          </p:cNvPr>
          <p:cNvPicPr>
            <a:picLocks noChangeAspect="1"/>
          </p:cNvPicPr>
          <p:nvPr/>
        </p:nvPicPr>
        <p:blipFill>
          <a:blip r:embed="rId2"/>
          <a:srcRect l="29706" r="22501" b="-1"/>
          <a:stretch/>
        </p:blipFill>
        <p:spPr>
          <a:xfrm>
            <a:off x="20" y="10"/>
            <a:ext cx="4910308" cy="6857990"/>
          </a:xfrm>
          <a:prstGeom prst="rect">
            <a:avLst/>
          </a:prstGeom>
        </p:spPr>
      </p:pic>
      <p:sp>
        <p:nvSpPr>
          <p:cNvPr id="3" name="Content Placeholder 2">
            <a:extLst>
              <a:ext uri="{FF2B5EF4-FFF2-40B4-BE49-F238E27FC236}">
                <a16:creationId xmlns:a16="http://schemas.microsoft.com/office/drawing/2014/main" id="{806F25C0-CA03-4054-9FE7-018F4DBF51C8}"/>
              </a:ext>
            </a:extLst>
          </p:cNvPr>
          <p:cNvSpPr>
            <a:spLocks noGrp="1"/>
          </p:cNvSpPr>
          <p:nvPr>
            <p:ph idx="1"/>
          </p:nvPr>
        </p:nvSpPr>
        <p:spPr>
          <a:xfrm>
            <a:off x="5568533" y="2214282"/>
            <a:ext cx="5916169" cy="4095078"/>
          </a:xfrm>
        </p:spPr>
        <p:txBody>
          <a:bodyPr>
            <a:normAutofit/>
          </a:bodyPr>
          <a:lstStyle/>
          <a:p>
            <a:pPr marL="609600" indent="-609600" eaLnBrk="1" hangingPunct="1">
              <a:lnSpc>
                <a:spcPct val="110000"/>
              </a:lnSpc>
              <a:buFont typeface="Wingdings" panose="05000000000000000000" pitchFamily="2" charset="2"/>
              <a:buNone/>
            </a:pPr>
            <a:r>
              <a:rPr lang="en-US" altLang="en-US" sz="1000"/>
              <a:t>Use and Occupancy of the unit:</a:t>
            </a:r>
          </a:p>
          <a:p>
            <a:pPr marL="609600" indent="-609600" eaLnBrk="1" hangingPunct="1">
              <a:lnSpc>
                <a:spcPct val="110000"/>
              </a:lnSpc>
              <a:buFont typeface="Wingdings" panose="05000000000000000000" pitchFamily="2" charset="2"/>
              <a:buNone/>
            </a:pPr>
            <a:endParaRPr lang="en-US" altLang="en-US" sz="1000"/>
          </a:p>
          <a:p>
            <a:pPr marL="609600" indent="-609600" eaLnBrk="1" hangingPunct="1">
              <a:lnSpc>
                <a:spcPct val="110000"/>
              </a:lnSpc>
              <a:buFont typeface="Arial" panose="020B0604020202020204" pitchFamily="34" charset="0"/>
              <a:buChar char="•"/>
            </a:pPr>
            <a:r>
              <a:rPr lang="en-US" altLang="en-US" sz="1000"/>
              <a:t>The family must use the assisted unit as a residence by the </a:t>
            </a:r>
            <a:r>
              <a:rPr lang="en-US" altLang="en-US" sz="1000" u="sng"/>
              <a:t>family only</a:t>
            </a:r>
            <a:r>
              <a:rPr lang="en-US" altLang="en-US" sz="1000"/>
              <a:t>, and as the only residence for the family.  The family must not sublease, let, assign or transfer the unit.</a:t>
            </a:r>
          </a:p>
          <a:p>
            <a:pPr marL="609600" indent="-609600" eaLnBrk="1" hangingPunct="1">
              <a:lnSpc>
                <a:spcPct val="110000"/>
              </a:lnSpc>
              <a:buFont typeface="Arial" panose="020B0604020202020204" pitchFamily="34" charset="0"/>
              <a:buChar char="•"/>
            </a:pPr>
            <a:endParaRPr lang="en-US" altLang="en-US" sz="1000"/>
          </a:p>
          <a:p>
            <a:pPr marL="609600" indent="-609600" eaLnBrk="1" hangingPunct="1">
              <a:lnSpc>
                <a:spcPct val="110000"/>
              </a:lnSpc>
              <a:buFont typeface="Arial" panose="020B0604020202020204" pitchFamily="34" charset="0"/>
              <a:buChar char="•"/>
            </a:pPr>
            <a:r>
              <a:rPr lang="en-US" altLang="en-US" sz="1000"/>
              <a:t>The family must obtain </a:t>
            </a:r>
            <a:r>
              <a:rPr lang="en-US" altLang="en-US" sz="1000" u="sng"/>
              <a:t>prior written approval</a:t>
            </a:r>
            <a:r>
              <a:rPr lang="en-US" altLang="en-US" sz="1000"/>
              <a:t> from the Landlord to add any other adult to the household – including spouses!  The family must notify the HA of  any birth, adoption or court awarded custody  within 14 business days. </a:t>
            </a:r>
            <a:r>
              <a:rPr lang="en-US" altLang="en-US" sz="1000">
                <a:cs typeface="Arial" panose="020B0604020202020204" pitchFamily="34" charset="0"/>
              </a:rPr>
              <a:t>The HA will perform a background check for criminal and drug related activity then approve or deny this request.  Note that should the HA approve of an addition to the household and the landlord disapprove, the landlord’s decision will take precedence.</a:t>
            </a:r>
            <a:endParaRPr lang="en-US" altLang="en-US" sz="1000" u="sng"/>
          </a:p>
          <a:p>
            <a:pPr marL="609600" indent="-609600" eaLnBrk="1" hangingPunct="1">
              <a:lnSpc>
                <a:spcPct val="110000"/>
              </a:lnSpc>
              <a:buFontTx/>
              <a:buNone/>
            </a:pPr>
            <a:endParaRPr lang="en-US" altLang="en-US" sz="1000" u="sng"/>
          </a:p>
          <a:p>
            <a:pPr marL="609600" indent="-609600" eaLnBrk="1" hangingPunct="1">
              <a:lnSpc>
                <a:spcPct val="110000"/>
              </a:lnSpc>
              <a:buFontTx/>
              <a:buNone/>
            </a:pPr>
            <a:endParaRPr lang="en-US" altLang="en-US" sz="1000"/>
          </a:p>
          <a:p>
            <a:pPr marL="609600" indent="-609600" eaLnBrk="1" hangingPunct="1">
              <a:lnSpc>
                <a:spcPct val="110000"/>
              </a:lnSpc>
              <a:buFontTx/>
              <a:buNone/>
            </a:pPr>
            <a:r>
              <a:rPr lang="en-US" altLang="en-US" sz="1000"/>
              <a:t>It is the right of the owner to screen families.  This includes anyone being added.  If you do not approve of the family member being added, the HA will NOT add the member.</a:t>
            </a:r>
          </a:p>
          <a:p>
            <a:pPr>
              <a:lnSpc>
                <a:spcPct val="110000"/>
              </a:lnSpc>
            </a:pPr>
            <a:endParaRPr lang="en-US" sz="1000"/>
          </a:p>
        </p:txBody>
      </p:sp>
    </p:spTree>
    <p:extLst>
      <p:ext uri="{BB962C8B-B14F-4D97-AF65-F5344CB8AC3E}">
        <p14:creationId xmlns:p14="http://schemas.microsoft.com/office/powerpoint/2010/main" val="446334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5D14D8-4106-4ABD-94D2-60A6509946D3}"/>
              </a:ext>
            </a:extLst>
          </p:cNvPr>
          <p:cNvSpPr>
            <a:spLocks noGrp="1"/>
          </p:cNvSpPr>
          <p:nvPr>
            <p:ph type="title"/>
          </p:nvPr>
        </p:nvSpPr>
        <p:spPr>
          <a:xfrm>
            <a:off x="5568534" y="603504"/>
            <a:ext cx="5916169" cy="1527048"/>
          </a:xfrm>
        </p:spPr>
        <p:txBody>
          <a:bodyPr anchor="b">
            <a:normAutofit/>
          </a:bodyPr>
          <a:lstStyle/>
          <a:p>
            <a:r>
              <a:rPr lang="en-US" dirty="0"/>
              <a:t>Program Purpose</a:t>
            </a:r>
          </a:p>
        </p:txBody>
      </p:sp>
      <p:pic>
        <p:nvPicPr>
          <p:cNvPr id="5" name="Picture 4" descr="Figures of houses in different position and sizes">
            <a:extLst>
              <a:ext uri="{FF2B5EF4-FFF2-40B4-BE49-F238E27FC236}">
                <a16:creationId xmlns:a16="http://schemas.microsoft.com/office/drawing/2014/main" id="{48DA2785-9593-A5B3-9FA6-E9C15CAFDF58}"/>
              </a:ext>
            </a:extLst>
          </p:cNvPr>
          <p:cNvPicPr>
            <a:picLocks noChangeAspect="1"/>
          </p:cNvPicPr>
          <p:nvPr/>
        </p:nvPicPr>
        <p:blipFill>
          <a:blip r:embed="rId2"/>
          <a:srcRect l="21116" r="38609"/>
          <a:stretch/>
        </p:blipFill>
        <p:spPr>
          <a:xfrm>
            <a:off x="20" y="10"/>
            <a:ext cx="4910308" cy="6857990"/>
          </a:xfrm>
          <a:prstGeom prst="rect">
            <a:avLst/>
          </a:prstGeom>
        </p:spPr>
      </p:pic>
      <p:sp>
        <p:nvSpPr>
          <p:cNvPr id="3" name="Content Placeholder 2">
            <a:extLst>
              <a:ext uri="{FF2B5EF4-FFF2-40B4-BE49-F238E27FC236}">
                <a16:creationId xmlns:a16="http://schemas.microsoft.com/office/drawing/2014/main" id="{A3E630E3-5D08-4BF2-949F-6A0023EA94EA}"/>
              </a:ext>
            </a:extLst>
          </p:cNvPr>
          <p:cNvSpPr>
            <a:spLocks noGrp="1"/>
          </p:cNvSpPr>
          <p:nvPr>
            <p:ph idx="1"/>
          </p:nvPr>
        </p:nvSpPr>
        <p:spPr>
          <a:xfrm>
            <a:off x="5568533" y="2214282"/>
            <a:ext cx="5916169" cy="4095078"/>
          </a:xfrm>
        </p:spPr>
        <p:txBody>
          <a:bodyPr>
            <a:normAutofit/>
          </a:bodyPr>
          <a:lstStyle/>
          <a:p>
            <a:pPr eaLnBrk="1" hangingPunct="1">
              <a:lnSpc>
                <a:spcPct val="110000"/>
              </a:lnSpc>
              <a:buFont typeface="WP IconicSymbolsA" pitchFamily="2" charset="2"/>
              <a:buNone/>
            </a:pPr>
            <a:r>
              <a:rPr lang="en-US" altLang="en-US" sz="1100"/>
              <a:t>The Housing and Community Development Act was </a:t>
            </a:r>
          </a:p>
          <a:p>
            <a:pPr eaLnBrk="1" hangingPunct="1">
              <a:lnSpc>
                <a:spcPct val="110000"/>
              </a:lnSpc>
              <a:buFont typeface="WP IconicSymbolsA" pitchFamily="2" charset="2"/>
              <a:buNone/>
            </a:pPr>
            <a:r>
              <a:rPr lang="en-US" altLang="en-US" sz="1100"/>
              <a:t>voted into law in 1974, creating Section 8 housing </a:t>
            </a:r>
          </a:p>
          <a:p>
            <a:pPr eaLnBrk="1" hangingPunct="1">
              <a:lnSpc>
                <a:spcPct val="110000"/>
              </a:lnSpc>
              <a:buFont typeface="WP IconicSymbolsA" pitchFamily="2" charset="2"/>
              <a:buNone/>
            </a:pPr>
            <a:r>
              <a:rPr lang="en-US" altLang="en-US" sz="1100"/>
              <a:t>assistance program.  This act allows rental subsidies to </a:t>
            </a:r>
          </a:p>
          <a:p>
            <a:pPr eaLnBrk="1" hangingPunct="1">
              <a:lnSpc>
                <a:spcPct val="110000"/>
              </a:lnSpc>
              <a:buFont typeface="WP IconicSymbolsA" pitchFamily="2" charset="2"/>
              <a:buNone/>
            </a:pPr>
            <a:r>
              <a:rPr lang="en-US" altLang="en-US" sz="1100"/>
              <a:t>be paid on behalf of income eligible families so they </a:t>
            </a:r>
          </a:p>
          <a:p>
            <a:pPr eaLnBrk="1" hangingPunct="1">
              <a:lnSpc>
                <a:spcPct val="110000"/>
              </a:lnSpc>
              <a:buFont typeface="WP IconicSymbolsA" pitchFamily="2" charset="2"/>
              <a:buNone/>
            </a:pPr>
            <a:r>
              <a:rPr lang="en-US" altLang="en-US" sz="1100"/>
              <a:t>can reside in safe, decent and affordable housing.</a:t>
            </a:r>
          </a:p>
          <a:p>
            <a:pPr eaLnBrk="1" hangingPunct="1">
              <a:lnSpc>
                <a:spcPct val="110000"/>
              </a:lnSpc>
              <a:buFont typeface="WP IconicSymbolsA" pitchFamily="2" charset="2"/>
              <a:buNone/>
            </a:pPr>
            <a:endParaRPr lang="en-US" altLang="en-US" sz="1100"/>
          </a:p>
          <a:p>
            <a:pPr eaLnBrk="1" hangingPunct="1">
              <a:lnSpc>
                <a:spcPct val="110000"/>
              </a:lnSpc>
              <a:buFont typeface="WP IconicSymbolsA" pitchFamily="2" charset="2"/>
              <a:buNone/>
            </a:pPr>
            <a:r>
              <a:rPr lang="en-US" altLang="en-US" sz="1100"/>
              <a:t>The law has been revised several times since then.  The latest being the merger of the Section 8 Rental Certificate Program and the Section 8 Rental Voucher Program to become the only program currently in use by Raise Up.  This program is called the Housing Choice Voucher Program (HCVP).</a:t>
            </a:r>
          </a:p>
          <a:p>
            <a:pPr eaLnBrk="1" hangingPunct="1">
              <a:lnSpc>
                <a:spcPct val="110000"/>
              </a:lnSpc>
              <a:buFont typeface="Wingdings" panose="05000000000000000000" pitchFamily="2" charset="2"/>
              <a:buNone/>
            </a:pPr>
            <a:endParaRPr lang="en-US" altLang="en-US" sz="1100"/>
          </a:p>
          <a:p>
            <a:pPr eaLnBrk="1" hangingPunct="1">
              <a:lnSpc>
                <a:spcPct val="110000"/>
              </a:lnSpc>
              <a:buFont typeface="Wingdings" panose="05000000000000000000" pitchFamily="2" charset="2"/>
              <a:buNone/>
            </a:pPr>
            <a:r>
              <a:rPr lang="en-US" altLang="en-US" sz="1100"/>
              <a:t>Under this program, the family selects </a:t>
            </a:r>
          </a:p>
          <a:p>
            <a:pPr eaLnBrk="1" hangingPunct="1">
              <a:lnSpc>
                <a:spcPct val="110000"/>
              </a:lnSpc>
              <a:buFont typeface="Wingdings" panose="05000000000000000000" pitchFamily="2" charset="2"/>
              <a:buNone/>
            </a:pPr>
            <a:r>
              <a:rPr lang="en-US" altLang="en-US" sz="1100"/>
              <a:t>a rental unit of their choice, anywhere </a:t>
            </a:r>
          </a:p>
          <a:p>
            <a:pPr eaLnBrk="1" hangingPunct="1">
              <a:lnSpc>
                <a:spcPct val="110000"/>
              </a:lnSpc>
              <a:buFont typeface="Wingdings" panose="05000000000000000000" pitchFamily="2" charset="2"/>
              <a:buNone/>
            </a:pPr>
            <a:r>
              <a:rPr lang="en-US" altLang="en-US" sz="1100"/>
              <a:t>in Lorain County.</a:t>
            </a:r>
          </a:p>
          <a:p>
            <a:pPr>
              <a:lnSpc>
                <a:spcPct val="110000"/>
              </a:lnSpc>
            </a:pPr>
            <a:endParaRPr lang="en-US" sz="1100"/>
          </a:p>
        </p:txBody>
      </p:sp>
    </p:spTree>
    <p:extLst>
      <p:ext uri="{BB962C8B-B14F-4D97-AF65-F5344CB8AC3E}">
        <p14:creationId xmlns:p14="http://schemas.microsoft.com/office/powerpoint/2010/main" val="989290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863F6-0217-45B9-9C26-7A820C98B9D7}"/>
              </a:ext>
            </a:extLst>
          </p:cNvPr>
          <p:cNvSpPr>
            <a:spLocks noGrp="1"/>
          </p:cNvSpPr>
          <p:nvPr>
            <p:ph type="title"/>
          </p:nvPr>
        </p:nvSpPr>
        <p:spPr/>
        <p:txBody>
          <a:bodyPr/>
          <a:lstStyle/>
          <a:p>
            <a:r>
              <a:rPr lang="en-US" altLang="en-US"/>
              <a:t>Family Obligations, continued</a:t>
            </a:r>
            <a:endParaRPr lang="en-US" dirty="0"/>
          </a:p>
        </p:txBody>
      </p:sp>
      <p:graphicFrame>
        <p:nvGraphicFramePr>
          <p:cNvPr id="5" name="Content Placeholder 2">
            <a:extLst>
              <a:ext uri="{FF2B5EF4-FFF2-40B4-BE49-F238E27FC236}">
                <a16:creationId xmlns:a16="http://schemas.microsoft.com/office/drawing/2014/main" id="{848DC7B9-9442-46E5-1AAC-B2FF10CBA450}"/>
              </a:ext>
            </a:extLst>
          </p:cNvPr>
          <p:cNvGraphicFramePr>
            <a:graphicFrameLocks noGrp="1"/>
          </p:cNvGraphicFramePr>
          <p:nvPr>
            <p:ph idx="1"/>
          </p:nvPr>
        </p:nvGraphicFramePr>
        <p:xfrm>
          <a:off x="612647" y="1715532"/>
          <a:ext cx="10653579" cy="4593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3036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7">
            <a:extLst>
              <a:ext uri="{FF2B5EF4-FFF2-40B4-BE49-F238E27FC236}">
                <a16:creationId xmlns:a16="http://schemas.microsoft.com/office/drawing/2014/main" id="{095B79CA-1CB8-A133-67D7-E2B7AC1F94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550C2D-A749-4CA5-870B-B1E219CB4B5F}"/>
              </a:ext>
            </a:extLst>
          </p:cNvPr>
          <p:cNvSpPr>
            <a:spLocks noGrp="1"/>
          </p:cNvSpPr>
          <p:nvPr>
            <p:ph type="title"/>
          </p:nvPr>
        </p:nvSpPr>
        <p:spPr>
          <a:xfrm>
            <a:off x="978522" y="849085"/>
            <a:ext cx="3602356" cy="5179925"/>
          </a:xfrm>
        </p:spPr>
        <p:txBody>
          <a:bodyPr anchor="ctr">
            <a:normAutofit/>
          </a:bodyPr>
          <a:lstStyle/>
          <a:p>
            <a:r>
              <a:rPr lang="en-US" altLang="en-US" dirty="0"/>
              <a:t>Family Obligations, continued</a:t>
            </a:r>
            <a:endParaRPr lang="en-US" dirty="0"/>
          </a:p>
        </p:txBody>
      </p:sp>
      <p:sp>
        <p:nvSpPr>
          <p:cNvPr id="3" name="Content Placeholder 2">
            <a:extLst>
              <a:ext uri="{FF2B5EF4-FFF2-40B4-BE49-F238E27FC236}">
                <a16:creationId xmlns:a16="http://schemas.microsoft.com/office/drawing/2014/main" id="{A00A9883-5006-4CA0-A261-BEE7F1530778}"/>
              </a:ext>
            </a:extLst>
          </p:cNvPr>
          <p:cNvSpPr>
            <a:spLocks noGrp="1"/>
          </p:cNvSpPr>
          <p:nvPr>
            <p:ph idx="1"/>
          </p:nvPr>
        </p:nvSpPr>
        <p:spPr>
          <a:xfrm>
            <a:off x="5487394" y="849085"/>
            <a:ext cx="6144768" cy="5179925"/>
          </a:xfrm>
        </p:spPr>
        <p:txBody>
          <a:bodyPr anchor="ctr">
            <a:normAutofit/>
          </a:bodyPr>
          <a:lstStyle/>
          <a:p>
            <a:pPr marL="609600" indent="-609600" eaLnBrk="1" hangingPunct="1">
              <a:lnSpc>
                <a:spcPct val="110000"/>
              </a:lnSpc>
              <a:buFont typeface="Georgia" panose="02040502050405020303" pitchFamily="18" charset="0"/>
              <a:buNone/>
            </a:pPr>
            <a:r>
              <a:rPr lang="en-US" altLang="en-US" sz="1500"/>
              <a:t>Absence from the unit: The family must supply any information requested by the HA to verify that the family is living in the unit or information related to family absences, and promptly notify the HA in writing when the family is away from the unit for more than 14 business days.</a:t>
            </a:r>
          </a:p>
          <a:p>
            <a:pPr marL="609600" indent="-609600" eaLnBrk="1" hangingPunct="1">
              <a:lnSpc>
                <a:spcPct val="110000"/>
              </a:lnSpc>
              <a:buFont typeface="Wingdings" panose="05000000000000000000" pitchFamily="2" charset="2"/>
              <a:buNone/>
            </a:pPr>
            <a:endParaRPr lang="en-US" altLang="en-US" sz="1500"/>
          </a:p>
          <a:p>
            <a:pPr marL="609600" indent="-609600" eaLnBrk="1" hangingPunct="1">
              <a:lnSpc>
                <a:spcPct val="110000"/>
              </a:lnSpc>
              <a:buFont typeface="Georgia" panose="02040502050405020303" pitchFamily="18" charset="0"/>
              <a:buNone/>
            </a:pPr>
            <a:r>
              <a:rPr lang="en-US" altLang="en-US" sz="1500"/>
              <a:t>The family must disclose and verify social security numbers and sign and submit consent forms for obtaining information.</a:t>
            </a:r>
          </a:p>
          <a:p>
            <a:pPr marL="609600" indent="-609600" eaLnBrk="1" hangingPunct="1">
              <a:lnSpc>
                <a:spcPct val="110000"/>
              </a:lnSpc>
              <a:buFontTx/>
              <a:buNone/>
            </a:pPr>
            <a:endParaRPr lang="en-US" altLang="en-US" sz="1500"/>
          </a:p>
          <a:p>
            <a:pPr marL="609600" indent="-609600" eaLnBrk="1" hangingPunct="1">
              <a:lnSpc>
                <a:spcPct val="110000"/>
              </a:lnSpc>
              <a:buFont typeface="Georgia" panose="02040502050405020303" pitchFamily="18" charset="0"/>
              <a:buNone/>
            </a:pPr>
            <a:r>
              <a:rPr lang="en-US" altLang="en-US" sz="1500"/>
              <a:t>The family </a:t>
            </a:r>
            <a:r>
              <a:rPr lang="en-US" altLang="en-US" sz="1500" b="1"/>
              <a:t>must not</a:t>
            </a:r>
            <a:r>
              <a:rPr lang="en-US" altLang="en-US" sz="1500"/>
              <a:t> commit fraud, bribery, or any other corrupt or criminal act in connection with the program.  This includes paying the landlord additional monies “on the side” as a way to bridge the gap between the contract rent that the owner originally requested and the amount that was approved.  Should the tenant and landlord violate this obligation, both the family and the landlord may be terminated.</a:t>
            </a:r>
          </a:p>
          <a:p>
            <a:pPr>
              <a:lnSpc>
                <a:spcPct val="110000"/>
              </a:lnSpc>
            </a:pPr>
            <a:endParaRPr lang="en-US" sz="1500"/>
          </a:p>
        </p:txBody>
      </p:sp>
    </p:spTree>
    <p:extLst>
      <p:ext uri="{BB962C8B-B14F-4D97-AF65-F5344CB8AC3E}">
        <p14:creationId xmlns:p14="http://schemas.microsoft.com/office/powerpoint/2010/main" val="2705677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B79CA-1CB8-A133-67D7-E2B7AC1F94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B225B3-A0A2-49B4-B46C-8113150EBCB4}"/>
              </a:ext>
            </a:extLst>
          </p:cNvPr>
          <p:cNvSpPr>
            <a:spLocks noGrp="1"/>
          </p:cNvSpPr>
          <p:nvPr>
            <p:ph type="title"/>
          </p:nvPr>
        </p:nvSpPr>
        <p:spPr>
          <a:xfrm>
            <a:off x="978522" y="849085"/>
            <a:ext cx="3602356" cy="5179925"/>
          </a:xfrm>
        </p:spPr>
        <p:txBody>
          <a:bodyPr anchor="ctr">
            <a:normAutofit/>
          </a:bodyPr>
          <a:lstStyle/>
          <a:p>
            <a:r>
              <a:rPr lang="en-US" altLang="en-US" dirty="0"/>
              <a:t>Family Obligations, continued</a:t>
            </a:r>
            <a:endParaRPr lang="en-US" dirty="0"/>
          </a:p>
        </p:txBody>
      </p:sp>
      <p:sp>
        <p:nvSpPr>
          <p:cNvPr id="3" name="Content Placeholder 2">
            <a:extLst>
              <a:ext uri="{FF2B5EF4-FFF2-40B4-BE49-F238E27FC236}">
                <a16:creationId xmlns:a16="http://schemas.microsoft.com/office/drawing/2014/main" id="{39C8F154-66DC-4E4F-ACF4-3D6878737242}"/>
              </a:ext>
            </a:extLst>
          </p:cNvPr>
          <p:cNvSpPr>
            <a:spLocks noGrp="1"/>
          </p:cNvSpPr>
          <p:nvPr>
            <p:ph idx="1"/>
          </p:nvPr>
        </p:nvSpPr>
        <p:spPr>
          <a:xfrm>
            <a:off x="5487394" y="849085"/>
            <a:ext cx="6144768" cy="5179925"/>
          </a:xfrm>
        </p:spPr>
        <p:txBody>
          <a:bodyPr anchor="ctr">
            <a:normAutofit/>
          </a:bodyPr>
          <a:lstStyle/>
          <a:p>
            <a:pPr marL="609600" indent="-609600" eaLnBrk="1" hangingPunct="1">
              <a:lnSpc>
                <a:spcPct val="110000"/>
              </a:lnSpc>
              <a:buFont typeface="Wingdings" panose="05000000000000000000" pitchFamily="2" charset="2"/>
              <a:buNone/>
            </a:pPr>
            <a:r>
              <a:rPr lang="en-US" altLang="en-US" sz="1300"/>
              <a:t>The family </a:t>
            </a:r>
            <a:r>
              <a:rPr lang="en-US" altLang="en-US" sz="1300" b="1"/>
              <a:t>must not</a:t>
            </a:r>
            <a:r>
              <a:rPr lang="en-US" altLang="en-US" sz="1300"/>
              <a:t> engage in drug-related criminal activity or violent criminal activity or alcohol abuse that threatens the health, safety or right to peaceful enjoyment of  other persons residing in the immediate vicinity of the </a:t>
            </a:r>
          </a:p>
          <a:p>
            <a:pPr marL="609600" indent="-609600" eaLnBrk="1" hangingPunct="1">
              <a:lnSpc>
                <a:spcPct val="110000"/>
              </a:lnSpc>
              <a:buFontTx/>
              <a:buNone/>
            </a:pPr>
            <a:r>
              <a:rPr lang="en-US" altLang="en-US" sz="1300"/>
              <a:t>	premises.  The family will be terminated from the program for permitting or engaging in drug-related criminal activity.  </a:t>
            </a:r>
          </a:p>
          <a:p>
            <a:pPr marL="609600" indent="-609600" eaLnBrk="1" hangingPunct="1">
              <a:lnSpc>
                <a:spcPct val="110000"/>
              </a:lnSpc>
              <a:buFont typeface="Wingdings" panose="05000000000000000000" pitchFamily="2" charset="2"/>
              <a:buNone/>
            </a:pPr>
            <a:endParaRPr lang="en-US" altLang="en-US" sz="1300"/>
          </a:p>
          <a:p>
            <a:pPr marL="609600" indent="-609600" eaLnBrk="1" hangingPunct="1">
              <a:lnSpc>
                <a:spcPct val="110000"/>
              </a:lnSpc>
              <a:buFont typeface="Wingdings" panose="05000000000000000000" pitchFamily="2" charset="2"/>
              <a:buNone/>
            </a:pPr>
            <a:r>
              <a:rPr lang="en-US" altLang="en-US" sz="1300"/>
              <a:t>The family may not receive HCVP assistance while receiving another type of housing assistance either for the same unit or for a different unit.</a:t>
            </a:r>
          </a:p>
          <a:p>
            <a:pPr marL="609600" indent="-609600" eaLnBrk="1" hangingPunct="1">
              <a:lnSpc>
                <a:spcPct val="110000"/>
              </a:lnSpc>
              <a:buFont typeface="Georgia" panose="02040502050405020303" pitchFamily="18" charset="0"/>
              <a:buNone/>
            </a:pPr>
            <a:endParaRPr lang="en-US" altLang="en-US" sz="1300"/>
          </a:p>
          <a:p>
            <a:pPr marL="609600" indent="-609600" eaLnBrk="1" hangingPunct="1">
              <a:lnSpc>
                <a:spcPct val="110000"/>
              </a:lnSpc>
              <a:buFont typeface="Georgia" panose="02040502050405020303" pitchFamily="18" charset="0"/>
              <a:buNone/>
            </a:pPr>
            <a:r>
              <a:rPr lang="en-US" altLang="en-US" sz="1300"/>
              <a:t>The family must notify the HA in writing at least 30 days before moving out of the unit.  However, your lease may state something other than a 30-day notice requirement.  </a:t>
            </a:r>
          </a:p>
          <a:p>
            <a:pPr marL="609600" indent="-609600" eaLnBrk="1" hangingPunct="1">
              <a:lnSpc>
                <a:spcPct val="110000"/>
              </a:lnSpc>
              <a:buFont typeface="Wingdings" panose="05000000000000000000" pitchFamily="2" charset="2"/>
              <a:buAutoNum type="arabicPeriod" startAt="11"/>
            </a:pPr>
            <a:endParaRPr lang="en-US" altLang="en-US" sz="1300" b="1" i="1"/>
          </a:p>
          <a:p>
            <a:pPr marL="609600" indent="-609600" eaLnBrk="1" hangingPunct="1">
              <a:lnSpc>
                <a:spcPct val="110000"/>
              </a:lnSpc>
              <a:buFont typeface="Wingdings" panose="05000000000000000000" pitchFamily="2" charset="2"/>
              <a:buAutoNum type="arabicPeriod" startAt="11"/>
            </a:pPr>
            <a:endParaRPr lang="en-US" altLang="en-US" sz="1300" b="1" i="1"/>
          </a:p>
          <a:p>
            <a:pPr marL="609600" indent="-609600" eaLnBrk="1" hangingPunct="1">
              <a:lnSpc>
                <a:spcPct val="110000"/>
              </a:lnSpc>
              <a:buFont typeface="Georgia" panose="02040502050405020303" pitchFamily="18" charset="0"/>
              <a:buNone/>
            </a:pPr>
            <a:r>
              <a:rPr lang="en-US" altLang="en-US" sz="1300" b="1"/>
              <a:t>If the notice to vacate expires, your tenant must follow up with a new, updated notice to move.</a:t>
            </a:r>
          </a:p>
          <a:p>
            <a:pPr>
              <a:lnSpc>
                <a:spcPct val="110000"/>
              </a:lnSpc>
            </a:pPr>
            <a:endParaRPr lang="en-US" sz="1300"/>
          </a:p>
        </p:txBody>
      </p:sp>
    </p:spTree>
    <p:extLst>
      <p:ext uri="{BB962C8B-B14F-4D97-AF65-F5344CB8AC3E}">
        <p14:creationId xmlns:p14="http://schemas.microsoft.com/office/powerpoint/2010/main" val="36024982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A22726-DA03-BCB0-F12E-98258FB7E5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BE731F-245C-47B2-B1D6-01FB25D067AD}"/>
              </a:ext>
            </a:extLst>
          </p:cNvPr>
          <p:cNvSpPr>
            <a:spLocks noGrp="1"/>
          </p:cNvSpPr>
          <p:nvPr>
            <p:ph type="title"/>
          </p:nvPr>
        </p:nvSpPr>
        <p:spPr>
          <a:xfrm>
            <a:off x="1524000" y="548640"/>
            <a:ext cx="9160475" cy="1132258"/>
          </a:xfrm>
        </p:spPr>
        <p:txBody>
          <a:bodyPr anchor="ctr">
            <a:normAutofit/>
          </a:bodyPr>
          <a:lstStyle/>
          <a:p>
            <a:pPr algn="ctr"/>
            <a:r>
              <a:rPr lang="en-US" altLang="en-US" dirty="0"/>
              <a:t>Family Obligations, continued</a:t>
            </a:r>
            <a:endParaRPr lang="en-US"/>
          </a:p>
        </p:txBody>
      </p:sp>
      <p:graphicFrame>
        <p:nvGraphicFramePr>
          <p:cNvPr id="5" name="Content Placeholder 2">
            <a:extLst>
              <a:ext uri="{FF2B5EF4-FFF2-40B4-BE49-F238E27FC236}">
                <a16:creationId xmlns:a16="http://schemas.microsoft.com/office/drawing/2014/main" id="{6CDF0A72-BB1D-D047-2BC8-C1323C060C2F}"/>
              </a:ext>
            </a:extLst>
          </p:cNvPr>
          <p:cNvGraphicFramePr>
            <a:graphicFrameLocks noGrp="1"/>
          </p:cNvGraphicFramePr>
          <p:nvPr>
            <p:ph idx="1"/>
            <p:extLst>
              <p:ext uri="{D42A27DB-BD31-4B8C-83A1-F6EECF244321}">
                <p14:modId xmlns:p14="http://schemas.microsoft.com/office/powerpoint/2010/main" val="2854750174"/>
              </p:ext>
            </p:extLst>
          </p:nvPr>
        </p:nvGraphicFramePr>
        <p:xfrm>
          <a:off x="930876" y="2037806"/>
          <a:ext cx="10335350" cy="40664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9203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B65277-82C6-6D08-6DCA-4A7DCC3B7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ADBBF1-99CA-40A4-A5C3-379707124A6A}"/>
              </a:ext>
            </a:extLst>
          </p:cNvPr>
          <p:cNvSpPr>
            <a:spLocks noGrp="1"/>
          </p:cNvSpPr>
          <p:nvPr>
            <p:ph type="title"/>
          </p:nvPr>
        </p:nvSpPr>
        <p:spPr>
          <a:xfrm>
            <a:off x="612648" y="603504"/>
            <a:ext cx="5862396" cy="1527048"/>
          </a:xfrm>
        </p:spPr>
        <p:txBody>
          <a:bodyPr anchor="b">
            <a:normAutofit/>
          </a:bodyPr>
          <a:lstStyle/>
          <a:p>
            <a:r>
              <a:rPr lang="en-US" altLang="en-US" dirty="0"/>
              <a:t>Family Obligations, continued</a:t>
            </a:r>
            <a:endParaRPr lang="en-US" dirty="0"/>
          </a:p>
        </p:txBody>
      </p:sp>
      <p:sp>
        <p:nvSpPr>
          <p:cNvPr id="3" name="Content Placeholder 2">
            <a:extLst>
              <a:ext uri="{FF2B5EF4-FFF2-40B4-BE49-F238E27FC236}">
                <a16:creationId xmlns:a16="http://schemas.microsoft.com/office/drawing/2014/main" id="{E30F8AB9-AC41-4553-967E-03A79320A248}"/>
              </a:ext>
            </a:extLst>
          </p:cNvPr>
          <p:cNvSpPr>
            <a:spLocks noGrp="1"/>
          </p:cNvSpPr>
          <p:nvPr>
            <p:ph idx="1"/>
          </p:nvPr>
        </p:nvSpPr>
        <p:spPr>
          <a:xfrm>
            <a:off x="612648" y="2212848"/>
            <a:ext cx="5862396" cy="4096512"/>
          </a:xfrm>
        </p:spPr>
        <p:txBody>
          <a:bodyPr>
            <a:normAutofit/>
          </a:bodyPr>
          <a:lstStyle/>
          <a:p>
            <a:pPr eaLnBrk="1" hangingPunct="1">
              <a:lnSpc>
                <a:spcPct val="110000"/>
              </a:lnSpc>
              <a:buFont typeface="Wingdings" panose="05000000000000000000" pitchFamily="2" charset="2"/>
              <a:buNone/>
            </a:pPr>
            <a:r>
              <a:rPr lang="en-US" altLang="en-US" sz="1500"/>
              <a:t>In addition to the date of the termination, the Stop Pay letter will state that the HA will not be responsible for the rent of the tenant for “Failure of Family Obligations”.</a:t>
            </a:r>
          </a:p>
          <a:p>
            <a:pPr eaLnBrk="1" hangingPunct="1">
              <a:lnSpc>
                <a:spcPct val="110000"/>
              </a:lnSpc>
              <a:buFont typeface="Wingdings" panose="05000000000000000000" pitchFamily="2" charset="2"/>
              <a:buNone/>
            </a:pPr>
            <a:endParaRPr lang="en-US" altLang="en-US" sz="1500"/>
          </a:p>
          <a:p>
            <a:pPr eaLnBrk="1" hangingPunct="1">
              <a:lnSpc>
                <a:spcPct val="110000"/>
              </a:lnSpc>
              <a:buFont typeface="Wingdings" panose="05000000000000000000" pitchFamily="2" charset="2"/>
              <a:buNone/>
            </a:pPr>
            <a:r>
              <a:rPr lang="en-US" altLang="en-US" sz="1500"/>
              <a:t>Due to Privacy Act restrictions, Raise Up cannot disclose to the landlord the </a:t>
            </a:r>
            <a:r>
              <a:rPr lang="en-US" altLang="en-US" sz="1500" b="1" i="1" u="sng"/>
              <a:t>specific</a:t>
            </a:r>
            <a:r>
              <a:rPr lang="en-US" altLang="en-US" sz="1500"/>
              <a:t> Family Obligations being violated. You must contact the family to obtain that information.  Note that in most circumstances, along with the tenant’s    co-operation, the issue can be resolved and Raise Up will be able to void </a:t>
            </a:r>
          </a:p>
          <a:p>
            <a:pPr eaLnBrk="1" hangingPunct="1">
              <a:lnSpc>
                <a:spcPct val="110000"/>
              </a:lnSpc>
              <a:buFont typeface="Wingdings" panose="05000000000000000000" pitchFamily="2" charset="2"/>
              <a:buNone/>
            </a:pPr>
            <a:r>
              <a:rPr lang="en-US" altLang="en-US" sz="1500"/>
              <a:t>    that termination.  </a:t>
            </a:r>
          </a:p>
          <a:p>
            <a:pPr>
              <a:lnSpc>
                <a:spcPct val="110000"/>
              </a:lnSpc>
            </a:pPr>
            <a:endParaRPr lang="en-US" sz="1500"/>
          </a:p>
        </p:txBody>
      </p:sp>
      <p:pic>
        <p:nvPicPr>
          <p:cNvPr id="7" name="Graphic 6" descr="Gavel">
            <a:extLst>
              <a:ext uri="{FF2B5EF4-FFF2-40B4-BE49-F238E27FC236}">
                <a16:creationId xmlns:a16="http://schemas.microsoft.com/office/drawing/2014/main" id="{F5022DD2-DDF9-7AB7-AD6F-B7AC9CE3B8E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91395" y="1102440"/>
            <a:ext cx="4681506" cy="4681506"/>
          </a:xfrm>
          <a:prstGeom prst="rect">
            <a:avLst/>
          </a:prstGeom>
        </p:spPr>
      </p:pic>
    </p:spTree>
    <p:extLst>
      <p:ext uri="{BB962C8B-B14F-4D97-AF65-F5344CB8AC3E}">
        <p14:creationId xmlns:p14="http://schemas.microsoft.com/office/powerpoint/2010/main" val="11208870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38748-60A1-4A7E-BD13-823E8D68390A}"/>
              </a:ext>
            </a:extLst>
          </p:cNvPr>
          <p:cNvSpPr>
            <a:spLocks noGrp="1"/>
          </p:cNvSpPr>
          <p:nvPr>
            <p:ph type="title"/>
          </p:nvPr>
        </p:nvSpPr>
        <p:spPr/>
        <p:txBody>
          <a:bodyPr/>
          <a:lstStyle/>
          <a:p>
            <a:r>
              <a:rPr lang="en-US" altLang="en-US" b="1" dirty="0"/>
              <a:t>FAIR HOUSING</a:t>
            </a:r>
            <a:endParaRPr lang="en-US" dirty="0"/>
          </a:p>
        </p:txBody>
      </p:sp>
      <p:sp>
        <p:nvSpPr>
          <p:cNvPr id="3" name="Content Placeholder 2">
            <a:extLst>
              <a:ext uri="{FF2B5EF4-FFF2-40B4-BE49-F238E27FC236}">
                <a16:creationId xmlns:a16="http://schemas.microsoft.com/office/drawing/2014/main" id="{6CFC1560-383C-474B-A88F-10E3FF84FC74}"/>
              </a:ext>
            </a:extLst>
          </p:cNvPr>
          <p:cNvSpPr>
            <a:spLocks noGrp="1"/>
          </p:cNvSpPr>
          <p:nvPr>
            <p:ph idx="1"/>
          </p:nvPr>
        </p:nvSpPr>
        <p:spPr/>
        <p:txBody>
          <a:bodyPr>
            <a:normAutofit fontScale="85000" lnSpcReduction="10000"/>
          </a:bodyPr>
          <a:lstStyle/>
          <a:p>
            <a:pPr algn="just" eaLnBrk="1" hangingPunct="1">
              <a:buFont typeface="Wingdings" panose="05000000000000000000" pitchFamily="2" charset="2"/>
              <a:buNone/>
            </a:pPr>
            <a:r>
              <a:rPr lang="en-US" altLang="en-US" sz="2000" b="1" u="sng" dirty="0"/>
              <a:t>It’s A Tenant’s Right</a:t>
            </a:r>
          </a:p>
          <a:p>
            <a:pPr algn="just" eaLnBrk="1" hangingPunct="1">
              <a:buFont typeface="Wingdings" panose="05000000000000000000" pitchFamily="2" charset="2"/>
              <a:buNone/>
            </a:pPr>
            <a:r>
              <a:rPr lang="en-US" altLang="en-US" sz="2000" dirty="0"/>
              <a:t>	</a:t>
            </a:r>
          </a:p>
          <a:p>
            <a:pPr algn="just" eaLnBrk="1" hangingPunct="1">
              <a:buFont typeface="Wingdings" panose="05000000000000000000" pitchFamily="2" charset="2"/>
              <a:buNone/>
            </a:pPr>
            <a:r>
              <a:rPr lang="en-US" altLang="en-US" sz="2000" dirty="0"/>
              <a:t>	Everyone has the right to live where they want, regardless of Race or Color; Sex; National origin; Religious beliefs; Familial status (including families with children </a:t>
            </a:r>
            <a:r>
              <a:rPr lang="en-US" altLang="en-US" sz="2000" u="sng" dirty="0"/>
              <a:t>or</a:t>
            </a:r>
            <a:r>
              <a:rPr lang="en-US" altLang="en-US" sz="2000" dirty="0"/>
              <a:t> pregnant women); and Handicap or Disability.  </a:t>
            </a:r>
            <a:r>
              <a:rPr lang="en-US" altLang="en-US" sz="2000" b="1" dirty="0"/>
              <a:t>Unfortunately, there are still some landlords who will base their decision to rent a unit on one or more of these reasons.  This is discrimination.</a:t>
            </a:r>
          </a:p>
          <a:p>
            <a:pPr algn="just" eaLnBrk="1" hangingPunct="1">
              <a:buFont typeface="Wingdings" panose="05000000000000000000" pitchFamily="2" charset="2"/>
              <a:buNone/>
            </a:pPr>
            <a:endParaRPr lang="en-US" altLang="en-US" sz="2000" b="1" dirty="0"/>
          </a:p>
          <a:p>
            <a:pPr eaLnBrk="1" hangingPunct="1">
              <a:buFont typeface="Wingdings" panose="05000000000000000000" pitchFamily="2" charset="2"/>
              <a:buNone/>
            </a:pPr>
            <a:r>
              <a:rPr lang="en-US" altLang="en-US" sz="2000" dirty="0"/>
              <a:t>	The Fair Housing Act prohibits discrimination. The booklet “Fair Housing” is available upon request from the HCVP office. If a client feels they have been discriminated against, he/she may file a complaint with the US Dept. of HUD, Office of Fair Housing. </a:t>
            </a:r>
            <a:r>
              <a:rPr lang="en-US" altLang="en-US" sz="2000" b="1" dirty="0">
                <a:latin typeface="Arial" panose="020B0604020202020204" pitchFamily="34" charset="0"/>
                <a:cs typeface="Arial" panose="020B0604020202020204" pitchFamily="34" charset="0"/>
              </a:rPr>
              <a:t>To file a complaint, contact the </a:t>
            </a:r>
          </a:p>
          <a:p>
            <a:pPr eaLnBrk="1" hangingPunct="1">
              <a:buFont typeface="Wingdings" panose="05000000000000000000" pitchFamily="2" charset="2"/>
              <a:buNone/>
            </a:pPr>
            <a:r>
              <a:rPr lang="en-US" altLang="en-US" sz="2000" b="1" dirty="0">
                <a:latin typeface="Arial" panose="020B0604020202020204" pitchFamily="34" charset="0"/>
                <a:cs typeface="Arial" panose="020B0604020202020204" pitchFamily="34" charset="0"/>
              </a:rPr>
              <a:t>	Fair Housing Enforcement Center at the Midwest Office by writing to </a:t>
            </a:r>
            <a:r>
              <a:rPr lang="en-US" altLang="en-US" sz="2000" b="1" dirty="0">
                <a:solidFill>
                  <a:srgbClr val="FF0000"/>
                </a:solidFill>
                <a:latin typeface="Arial" panose="020B0604020202020204" pitchFamily="34" charset="0"/>
                <a:cs typeface="Arial" panose="020B0604020202020204" pitchFamily="34" charset="0"/>
                <a:hlinkClick r:id="rId2"/>
              </a:rPr>
              <a:t>complaints_office_05@hud.gov</a:t>
            </a:r>
            <a:r>
              <a:rPr lang="en-US" altLang="en-US" b="1" dirty="0">
                <a:latin typeface="Arial" panose="020B0604020202020204" pitchFamily="34" charset="0"/>
                <a:cs typeface="Arial" panose="020B0604020202020204" pitchFamily="34" charset="0"/>
              </a:rPr>
              <a:t>.</a:t>
            </a:r>
            <a:r>
              <a:rPr lang="en-US" altLang="en-US" sz="2000" b="1" dirty="0">
                <a:solidFill>
                  <a:srgbClr val="FF0000"/>
                </a:solidFill>
                <a:latin typeface="Arial" panose="020B0604020202020204" pitchFamily="34" charset="0"/>
                <a:cs typeface="Arial" panose="020B0604020202020204" pitchFamily="34" charset="0"/>
              </a:rPr>
              <a:t>  </a:t>
            </a:r>
            <a:r>
              <a:rPr lang="en-US" altLang="en-US" sz="2000" dirty="0"/>
              <a:t>This information can also be found on page #8 of the “Fair Housing” booklet.</a:t>
            </a:r>
          </a:p>
          <a:p>
            <a:endParaRPr lang="en-US" dirty="0"/>
          </a:p>
        </p:txBody>
      </p:sp>
      <p:pic>
        <p:nvPicPr>
          <p:cNvPr id="1026" name="Picture 2" descr="Equal Housing Opportunity Logo">
            <a:extLst>
              <a:ext uri="{FF2B5EF4-FFF2-40B4-BE49-F238E27FC236}">
                <a16:creationId xmlns:a16="http://schemas.microsoft.com/office/drawing/2014/main" id="{DA2DD9CB-E3ED-4C97-8C33-6AFAD9E16D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5969" y="220717"/>
            <a:ext cx="1829416" cy="1957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0177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23C48C-AF44-45E0-A391-DBB8425321A1}"/>
              </a:ext>
            </a:extLst>
          </p:cNvPr>
          <p:cNvSpPr>
            <a:spLocks noGrp="1"/>
          </p:cNvSpPr>
          <p:nvPr>
            <p:ph type="title"/>
          </p:nvPr>
        </p:nvSpPr>
        <p:spPr>
          <a:xfrm>
            <a:off x="612648" y="600074"/>
            <a:ext cx="6035040" cy="1529932"/>
          </a:xfrm>
        </p:spPr>
        <p:txBody>
          <a:bodyPr anchor="b">
            <a:normAutofit/>
          </a:bodyPr>
          <a:lstStyle/>
          <a:p>
            <a:r>
              <a:rPr lang="en-US" dirty="0"/>
              <a:t>Reasonable Accommodations </a:t>
            </a:r>
          </a:p>
        </p:txBody>
      </p:sp>
      <p:sp>
        <p:nvSpPr>
          <p:cNvPr id="3" name="Content Placeholder 2">
            <a:extLst>
              <a:ext uri="{FF2B5EF4-FFF2-40B4-BE49-F238E27FC236}">
                <a16:creationId xmlns:a16="http://schemas.microsoft.com/office/drawing/2014/main" id="{8E830E49-5957-4F9B-AFDB-267508BF68DB}"/>
              </a:ext>
            </a:extLst>
          </p:cNvPr>
          <p:cNvSpPr>
            <a:spLocks noGrp="1"/>
          </p:cNvSpPr>
          <p:nvPr>
            <p:ph idx="1"/>
          </p:nvPr>
        </p:nvSpPr>
        <p:spPr>
          <a:xfrm>
            <a:off x="612647" y="2212848"/>
            <a:ext cx="6035041" cy="4096512"/>
          </a:xfrm>
        </p:spPr>
        <p:txBody>
          <a:bodyPr>
            <a:normAutofit/>
          </a:bodyPr>
          <a:lstStyle/>
          <a:p>
            <a:pPr>
              <a:lnSpc>
                <a:spcPct val="110000"/>
              </a:lnSpc>
              <a:buFont typeface="Georgia" panose="02040502050405020303" pitchFamily="18" charset="0"/>
              <a:buNone/>
            </a:pPr>
            <a:r>
              <a:rPr lang="en-US" altLang="en-US" sz="1100"/>
              <a:t>A reasonable accommodation is a change, exception, or adjustment to a rule, policy, practice or service that may be necessary for a person with a disability to have an equal opportunity to use and enjoy a dwelling, including public and common use spaces.</a:t>
            </a:r>
          </a:p>
          <a:p>
            <a:pPr>
              <a:lnSpc>
                <a:spcPct val="110000"/>
              </a:lnSpc>
              <a:buFont typeface="Georgia" panose="02040502050405020303" pitchFamily="18" charset="0"/>
              <a:buNone/>
            </a:pPr>
            <a:r>
              <a:rPr lang="en-US" altLang="en-US" sz="1100"/>
              <a:t>The Act makes it unlawful to refuse to make reasonable accommodations to rules, policies, practice or services when such accommodations may be necessary to afford persons with disabilities an equal opportunity to use and enjoy a dwelling.</a:t>
            </a:r>
          </a:p>
          <a:p>
            <a:pPr>
              <a:lnSpc>
                <a:spcPct val="110000"/>
              </a:lnSpc>
              <a:buFont typeface="Georgia" panose="02040502050405020303" pitchFamily="18" charset="0"/>
              <a:buNone/>
            </a:pPr>
            <a:endParaRPr lang="en-US" altLang="en-US" sz="1100"/>
          </a:p>
          <a:p>
            <a:pPr>
              <a:lnSpc>
                <a:spcPct val="110000"/>
              </a:lnSpc>
              <a:buFont typeface="Georgia" panose="02040502050405020303" pitchFamily="18" charset="0"/>
              <a:buNone/>
            </a:pPr>
            <a:r>
              <a:rPr lang="en-US" altLang="en-US" sz="1100"/>
              <a:t>Such requests may be made by a tenant, prospective tenant or someone on their behalf.</a:t>
            </a:r>
          </a:p>
          <a:p>
            <a:pPr>
              <a:lnSpc>
                <a:spcPct val="110000"/>
              </a:lnSpc>
              <a:buFont typeface="Georgia" panose="02040502050405020303" pitchFamily="18" charset="0"/>
              <a:buNone/>
            </a:pPr>
            <a:endParaRPr lang="en-US" altLang="en-US" sz="1100"/>
          </a:p>
          <a:p>
            <a:pPr>
              <a:lnSpc>
                <a:spcPct val="110000"/>
              </a:lnSpc>
              <a:buFont typeface="Georgia" panose="02040502050405020303" pitchFamily="18" charset="0"/>
              <a:buNone/>
            </a:pPr>
            <a:r>
              <a:rPr lang="en-US" altLang="en-US" sz="1100"/>
              <a:t>Requests must be (1) reasonable and (2) have an identifiable relationship (or nexus) </a:t>
            </a:r>
          </a:p>
          <a:p>
            <a:pPr>
              <a:lnSpc>
                <a:spcPct val="110000"/>
              </a:lnSpc>
              <a:buFont typeface="Georgia" panose="02040502050405020303" pitchFamily="18" charset="0"/>
              <a:buNone/>
            </a:pPr>
            <a:r>
              <a:rPr lang="en-US" altLang="en-US" sz="1100"/>
              <a:t>between the requested accommodation and the individual’s disability.</a:t>
            </a:r>
          </a:p>
          <a:p>
            <a:pPr>
              <a:lnSpc>
                <a:spcPct val="110000"/>
              </a:lnSpc>
              <a:buFont typeface="Georgia" panose="02040502050405020303" pitchFamily="18" charset="0"/>
              <a:buNone/>
            </a:pPr>
            <a:endParaRPr lang="en-US" altLang="en-US" sz="1100"/>
          </a:p>
          <a:p>
            <a:pPr>
              <a:lnSpc>
                <a:spcPct val="110000"/>
              </a:lnSpc>
            </a:pPr>
            <a:endParaRPr lang="en-US" sz="1100"/>
          </a:p>
        </p:txBody>
      </p:sp>
      <p:pic>
        <p:nvPicPr>
          <p:cNvPr id="5" name="Picture 4" descr="Open doors">
            <a:extLst>
              <a:ext uri="{FF2B5EF4-FFF2-40B4-BE49-F238E27FC236}">
                <a16:creationId xmlns:a16="http://schemas.microsoft.com/office/drawing/2014/main" id="{D6BA8E2D-3F81-17C6-A715-D1BBB5BA9320}"/>
              </a:ext>
            </a:extLst>
          </p:cNvPr>
          <p:cNvPicPr>
            <a:picLocks noChangeAspect="1"/>
          </p:cNvPicPr>
          <p:nvPr/>
        </p:nvPicPr>
        <p:blipFill>
          <a:blip r:embed="rId2"/>
          <a:srcRect l="40113" r="12716" b="-1"/>
          <a:stretch/>
        </p:blipFill>
        <p:spPr>
          <a:xfrm>
            <a:off x="7345680" y="10"/>
            <a:ext cx="4846320" cy="6857990"/>
          </a:xfrm>
          <a:prstGeom prst="rect">
            <a:avLst/>
          </a:prstGeom>
        </p:spPr>
      </p:pic>
    </p:spTree>
    <p:extLst>
      <p:ext uri="{BB962C8B-B14F-4D97-AF65-F5344CB8AC3E}">
        <p14:creationId xmlns:p14="http://schemas.microsoft.com/office/powerpoint/2010/main" val="2753619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B55234-1078-4F6D-845D-2D0C65727FEE}"/>
              </a:ext>
            </a:extLst>
          </p:cNvPr>
          <p:cNvSpPr>
            <a:spLocks noGrp="1"/>
          </p:cNvSpPr>
          <p:nvPr>
            <p:ph type="title"/>
          </p:nvPr>
        </p:nvSpPr>
        <p:spPr>
          <a:xfrm>
            <a:off x="612649" y="548638"/>
            <a:ext cx="3493008" cy="5788152"/>
          </a:xfrm>
        </p:spPr>
        <p:txBody>
          <a:bodyPr anchor="ctr">
            <a:normAutofit/>
          </a:bodyPr>
          <a:lstStyle/>
          <a:p>
            <a:r>
              <a:rPr lang="en-US" sz="3100"/>
              <a:t>Reasonable Accommodation vs Reasonable Modificaiton</a:t>
            </a:r>
          </a:p>
        </p:txBody>
      </p:sp>
      <p:graphicFrame>
        <p:nvGraphicFramePr>
          <p:cNvPr id="5" name="Content Placeholder 2">
            <a:extLst>
              <a:ext uri="{FF2B5EF4-FFF2-40B4-BE49-F238E27FC236}">
                <a16:creationId xmlns:a16="http://schemas.microsoft.com/office/drawing/2014/main" id="{35718CCA-9677-B944-51CA-EE7F72F76F5E}"/>
              </a:ext>
            </a:extLst>
          </p:cNvPr>
          <p:cNvGraphicFramePr>
            <a:graphicFrameLocks noGrp="1"/>
          </p:cNvGraphicFramePr>
          <p:nvPr>
            <p:ph idx="1"/>
            <p:extLst>
              <p:ext uri="{D42A27DB-BD31-4B8C-83A1-F6EECF244321}">
                <p14:modId xmlns:p14="http://schemas.microsoft.com/office/powerpoint/2010/main" val="2474380468"/>
              </p:ext>
            </p:extLst>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44289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4106B6-46B1-45B3-A900-C9E32A93CAED}"/>
              </a:ext>
            </a:extLst>
          </p:cNvPr>
          <p:cNvSpPr>
            <a:spLocks noGrp="1"/>
          </p:cNvSpPr>
          <p:nvPr>
            <p:ph type="title"/>
          </p:nvPr>
        </p:nvSpPr>
        <p:spPr>
          <a:xfrm>
            <a:off x="612649" y="548638"/>
            <a:ext cx="3493008" cy="5788152"/>
          </a:xfrm>
        </p:spPr>
        <p:txBody>
          <a:bodyPr anchor="ctr">
            <a:normAutofit/>
          </a:bodyPr>
          <a:lstStyle/>
          <a:p>
            <a:r>
              <a:rPr lang="en-US" sz="3700"/>
              <a:t>Who Is Responsible?</a:t>
            </a:r>
          </a:p>
        </p:txBody>
      </p:sp>
      <p:graphicFrame>
        <p:nvGraphicFramePr>
          <p:cNvPr id="5" name="Content Placeholder 2">
            <a:extLst>
              <a:ext uri="{FF2B5EF4-FFF2-40B4-BE49-F238E27FC236}">
                <a16:creationId xmlns:a16="http://schemas.microsoft.com/office/drawing/2014/main" id="{887B23F7-27A9-92FE-B708-8185563A0AA3}"/>
              </a:ext>
            </a:extLst>
          </p:cNvPr>
          <p:cNvGraphicFramePr>
            <a:graphicFrameLocks noGrp="1"/>
          </p:cNvGraphicFramePr>
          <p:nvPr>
            <p:ph idx="1"/>
            <p:extLst>
              <p:ext uri="{D42A27DB-BD31-4B8C-83A1-F6EECF244321}">
                <p14:modId xmlns:p14="http://schemas.microsoft.com/office/powerpoint/2010/main" val="473679768"/>
              </p:ext>
            </p:extLst>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77720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B79CA-1CB8-A133-67D7-E2B7AC1F94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7F2A12-0C52-4158-99FD-92001F2C2CC1}"/>
              </a:ext>
            </a:extLst>
          </p:cNvPr>
          <p:cNvSpPr>
            <a:spLocks noGrp="1"/>
          </p:cNvSpPr>
          <p:nvPr>
            <p:ph type="title"/>
          </p:nvPr>
        </p:nvSpPr>
        <p:spPr>
          <a:xfrm>
            <a:off x="978522" y="849085"/>
            <a:ext cx="3602356" cy="5179925"/>
          </a:xfrm>
        </p:spPr>
        <p:txBody>
          <a:bodyPr anchor="ctr">
            <a:normAutofit/>
          </a:bodyPr>
          <a:lstStyle/>
          <a:p>
            <a:r>
              <a:rPr lang="en-US" altLang="en-US" dirty="0"/>
              <a:t>Family Voucher</a:t>
            </a:r>
            <a:endParaRPr lang="en-US" dirty="0"/>
          </a:p>
        </p:txBody>
      </p:sp>
      <p:sp>
        <p:nvSpPr>
          <p:cNvPr id="3" name="Content Placeholder 2">
            <a:extLst>
              <a:ext uri="{FF2B5EF4-FFF2-40B4-BE49-F238E27FC236}">
                <a16:creationId xmlns:a16="http://schemas.microsoft.com/office/drawing/2014/main" id="{71EBD686-4A15-489F-BCED-7FD5D539151E}"/>
              </a:ext>
            </a:extLst>
          </p:cNvPr>
          <p:cNvSpPr>
            <a:spLocks noGrp="1"/>
          </p:cNvSpPr>
          <p:nvPr>
            <p:ph idx="1"/>
          </p:nvPr>
        </p:nvSpPr>
        <p:spPr>
          <a:xfrm>
            <a:off x="5487394" y="849085"/>
            <a:ext cx="6144768" cy="5179925"/>
          </a:xfrm>
        </p:spPr>
        <p:txBody>
          <a:bodyPr anchor="ctr">
            <a:normAutofit/>
          </a:bodyPr>
          <a:lstStyle/>
          <a:p>
            <a:pPr eaLnBrk="1" hangingPunct="1">
              <a:lnSpc>
                <a:spcPct val="110000"/>
              </a:lnSpc>
              <a:buFont typeface="Georgia" panose="02040502050405020303" pitchFamily="18" charset="0"/>
              <a:buNone/>
            </a:pPr>
            <a:r>
              <a:rPr lang="en-US" altLang="en-US" sz="1300"/>
              <a:t>The voucher is issued for 60 days after the family has given notice to the landlord and the HA and they have completed their moving interview.</a:t>
            </a:r>
          </a:p>
          <a:p>
            <a:pPr eaLnBrk="1" hangingPunct="1">
              <a:lnSpc>
                <a:spcPct val="110000"/>
              </a:lnSpc>
              <a:buFont typeface="Georgia" panose="02040502050405020303" pitchFamily="18" charset="0"/>
              <a:buNone/>
            </a:pPr>
            <a:endParaRPr lang="en-US" altLang="en-US" sz="1300"/>
          </a:p>
          <a:p>
            <a:pPr eaLnBrk="1" hangingPunct="1">
              <a:lnSpc>
                <a:spcPct val="110000"/>
              </a:lnSpc>
              <a:buFont typeface="Georgia" panose="02040502050405020303" pitchFamily="18" charset="0"/>
              <a:buNone/>
            </a:pPr>
            <a:r>
              <a:rPr lang="en-US" altLang="en-US" sz="1300"/>
              <a:t>The voucher’s bedroom size is based on current household composition.</a:t>
            </a:r>
          </a:p>
          <a:p>
            <a:pPr eaLnBrk="1" hangingPunct="1">
              <a:lnSpc>
                <a:spcPct val="110000"/>
              </a:lnSpc>
              <a:buFont typeface="Georgia" panose="02040502050405020303" pitchFamily="18" charset="0"/>
              <a:buNone/>
            </a:pPr>
            <a:endParaRPr lang="en-US" altLang="en-US" sz="1300"/>
          </a:p>
          <a:p>
            <a:pPr eaLnBrk="1" hangingPunct="1">
              <a:lnSpc>
                <a:spcPct val="110000"/>
              </a:lnSpc>
              <a:buFont typeface="Georgia" panose="02040502050405020303" pitchFamily="18" charset="0"/>
              <a:buNone/>
            </a:pPr>
            <a:r>
              <a:rPr lang="en-US" altLang="en-US" sz="1300"/>
              <a:t>Raise Up shall not require children to share a bedroom with a parent, but the family may choose to do so.  Examples of how we determine a client’s voucher size are as follows:</a:t>
            </a:r>
          </a:p>
          <a:p>
            <a:pPr eaLnBrk="1" hangingPunct="1">
              <a:lnSpc>
                <a:spcPct val="110000"/>
              </a:lnSpc>
              <a:buFont typeface="Wingdings" panose="05000000000000000000" pitchFamily="2" charset="2"/>
              <a:buChar char="Ø"/>
            </a:pPr>
            <a:endParaRPr lang="en-US" altLang="en-US" sz="1300"/>
          </a:p>
          <a:p>
            <a:pPr lvl="1" eaLnBrk="1" hangingPunct="1">
              <a:lnSpc>
                <a:spcPct val="110000"/>
              </a:lnSpc>
              <a:buFont typeface="Wingdings" panose="05000000000000000000" pitchFamily="2" charset="2"/>
              <a:buChar char="Ø"/>
            </a:pPr>
            <a:r>
              <a:rPr lang="en-US" altLang="en-US" sz="1300"/>
              <a:t>1 adult and 2 female children ages 3 and 7 = 2 br voucher.</a:t>
            </a:r>
          </a:p>
          <a:p>
            <a:pPr lvl="1" eaLnBrk="1" hangingPunct="1">
              <a:lnSpc>
                <a:spcPct val="110000"/>
              </a:lnSpc>
              <a:buFont typeface="Georgia" panose="02040502050405020303" pitchFamily="18" charset="0"/>
              <a:buNone/>
            </a:pPr>
            <a:endParaRPr lang="en-US" altLang="en-US" sz="1300"/>
          </a:p>
          <a:p>
            <a:pPr lvl="1" eaLnBrk="1" hangingPunct="1">
              <a:lnSpc>
                <a:spcPct val="110000"/>
              </a:lnSpc>
              <a:buFont typeface="Wingdings" panose="05000000000000000000" pitchFamily="2" charset="2"/>
              <a:buChar char="Ø"/>
            </a:pPr>
            <a:r>
              <a:rPr lang="en-US" altLang="en-US" sz="1300"/>
              <a:t>2 adults in spousal relationship, 1 male child age 10 and 1 female age 16 = 3 br voucher.</a:t>
            </a:r>
          </a:p>
          <a:p>
            <a:pPr lvl="1" eaLnBrk="1" hangingPunct="1">
              <a:lnSpc>
                <a:spcPct val="110000"/>
              </a:lnSpc>
              <a:buFont typeface="Georgia" panose="02040502050405020303" pitchFamily="18" charset="0"/>
              <a:buNone/>
            </a:pPr>
            <a:endParaRPr lang="en-US" altLang="en-US" sz="1300"/>
          </a:p>
          <a:p>
            <a:pPr lvl="1" eaLnBrk="1" hangingPunct="1">
              <a:lnSpc>
                <a:spcPct val="110000"/>
              </a:lnSpc>
              <a:buFont typeface="Wingdings" panose="05000000000000000000" pitchFamily="2" charset="2"/>
              <a:buChar char="Ø"/>
            </a:pPr>
            <a:r>
              <a:rPr lang="en-US" altLang="en-US" sz="1300"/>
              <a:t>2 adults in spousal relationship, 1 male child age 3 and 1 male child age 15 = 3 br voucher.</a:t>
            </a:r>
          </a:p>
          <a:p>
            <a:pPr>
              <a:lnSpc>
                <a:spcPct val="110000"/>
              </a:lnSpc>
            </a:pPr>
            <a:endParaRPr lang="en-US" sz="1300"/>
          </a:p>
        </p:txBody>
      </p:sp>
    </p:spTree>
    <p:extLst>
      <p:ext uri="{BB962C8B-B14F-4D97-AF65-F5344CB8AC3E}">
        <p14:creationId xmlns:p14="http://schemas.microsoft.com/office/powerpoint/2010/main" val="32979453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9DEBB4-2B6E-46B7-882E-346C57F59966}"/>
              </a:ext>
            </a:extLst>
          </p:cNvPr>
          <p:cNvSpPr>
            <a:spLocks noGrp="1"/>
          </p:cNvSpPr>
          <p:nvPr>
            <p:ph type="title"/>
          </p:nvPr>
        </p:nvSpPr>
        <p:spPr>
          <a:xfrm>
            <a:off x="5568534" y="603504"/>
            <a:ext cx="5916169" cy="1527048"/>
          </a:xfrm>
        </p:spPr>
        <p:txBody>
          <a:bodyPr anchor="b">
            <a:normAutofit/>
          </a:bodyPr>
          <a:lstStyle/>
          <a:p>
            <a:r>
              <a:rPr lang="en-US" altLang="en-US"/>
              <a:t>Owner Outreach (housing </a:t>
            </a:r>
            <a:r>
              <a:rPr lang="en-US" altLang="en-US" err="1"/>
              <a:t>deconcentration</a:t>
            </a:r>
            <a:r>
              <a:rPr lang="en-US" altLang="en-US"/>
              <a:t>):</a:t>
            </a:r>
            <a:endParaRPr lang="en-US" dirty="0"/>
          </a:p>
        </p:txBody>
      </p:sp>
      <p:pic>
        <p:nvPicPr>
          <p:cNvPr id="5" name="Picture 4" descr="A midsection of a person holding a miniature house">
            <a:extLst>
              <a:ext uri="{FF2B5EF4-FFF2-40B4-BE49-F238E27FC236}">
                <a16:creationId xmlns:a16="http://schemas.microsoft.com/office/drawing/2014/main" id="{085A119E-30A9-EE20-6063-834477ED6154}"/>
              </a:ext>
            </a:extLst>
          </p:cNvPr>
          <p:cNvPicPr>
            <a:picLocks noChangeAspect="1"/>
          </p:cNvPicPr>
          <p:nvPr/>
        </p:nvPicPr>
        <p:blipFill>
          <a:blip r:embed="rId2"/>
          <a:srcRect l="28281" r="26611" b="-1"/>
          <a:stretch/>
        </p:blipFill>
        <p:spPr>
          <a:xfrm>
            <a:off x="20" y="10"/>
            <a:ext cx="4910308" cy="6857990"/>
          </a:xfrm>
          <a:prstGeom prst="rect">
            <a:avLst/>
          </a:prstGeom>
        </p:spPr>
      </p:pic>
      <p:sp>
        <p:nvSpPr>
          <p:cNvPr id="3" name="Content Placeholder 2">
            <a:extLst>
              <a:ext uri="{FF2B5EF4-FFF2-40B4-BE49-F238E27FC236}">
                <a16:creationId xmlns:a16="http://schemas.microsoft.com/office/drawing/2014/main" id="{D11331B3-7F17-409D-B55F-B18EDF3D80A8}"/>
              </a:ext>
            </a:extLst>
          </p:cNvPr>
          <p:cNvSpPr>
            <a:spLocks noGrp="1"/>
          </p:cNvSpPr>
          <p:nvPr>
            <p:ph idx="1"/>
          </p:nvPr>
        </p:nvSpPr>
        <p:spPr>
          <a:xfrm>
            <a:off x="5568533" y="2214282"/>
            <a:ext cx="5916169" cy="4095078"/>
          </a:xfrm>
        </p:spPr>
        <p:txBody>
          <a:bodyPr>
            <a:normAutofit/>
          </a:bodyPr>
          <a:lstStyle/>
          <a:p>
            <a:pPr>
              <a:lnSpc>
                <a:spcPct val="110000"/>
              </a:lnSpc>
            </a:pPr>
            <a:r>
              <a:rPr lang="en-US" altLang="en-US" sz="1400"/>
              <a:t>Owners with a rental unit located anywhere in Lorain County may participate in the HCV Program; however, the PHA </a:t>
            </a:r>
            <a:r>
              <a:rPr lang="en-US" altLang="en-US" sz="1400" i="1"/>
              <a:t>particularly</a:t>
            </a:r>
            <a:r>
              <a:rPr lang="en-US" altLang="en-US" sz="1400"/>
              <a:t> encourages participation by owners of units located outside of areas with poverty and minority concentration.  </a:t>
            </a:r>
          </a:p>
          <a:p>
            <a:pPr>
              <a:lnSpc>
                <a:spcPct val="110000"/>
              </a:lnSpc>
            </a:pPr>
            <a:endParaRPr lang="en-US" altLang="en-US" sz="1400"/>
          </a:p>
          <a:p>
            <a:pPr eaLnBrk="1" hangingPunct="1">
              <a:lnSpc>
                <a:spcPct val="110000"/>
              </a:lnSpc>
              <a:buFont typeface="Wingdings" panose="05000000000000000000" pitchFamily="2" charset="2"/>
              <a:buChar char="§"/>
            </a:pPr>
            <a:r>
              <a:rPr lang="en-US" altLang="en-US" sz="1400"/>
              <a:t>While a voucher holder has the freedom to choose where he or she prefers to live,  growing evidence indicates that an entire region is better off when there are fewer people living in neighborhoods of concentrated poverty.</a:t>
            </a:r>
          </a:p>
          <a:p>
            <a:pPr eaLnBrk="1" hangingPunct="1">
              <a:lnSpc>
                <a:spcPct val="110000"/>
              </a:lnSpc>
              <a:buFont typeface="Wingdings" panose="05000000000000000000" pitchFamily="2" charset="2"/>
              <a:buChar char="§"/>
            </a:pPr>
            <a:endParaRPr lang="en-US" altLang="en-US" sz="1400"/>
          </a:p>
          <a:p>
            <a:pPr eaLnBrk="1" hangingPunct="1">
              <a:lnSpc>
                <a:spcPct val="110000"/>
              </a:lnSpc>
              <a:buFont typeface="Wingdings" panose="05000000000000000000" pitchFamily="2" charset="2"/>
              <a:buChar char="§"/>
            </a:pPr>
            <a:r>
              <a:rPr lang="en-US" altLang="en-US" sz="1400"/>
              <a:t>Furthermore, statistics have shown that schools located in areas of poverty deconcentration have a higher rating on the Ohio Dept of Education’s report card!</a:t>
            </a:r>
          </a:p>
          <a:p>
            <a:pPr>
              <a:lnSpc>
                <a:spcPct val="110000"/>
              </a:lnSpc>
            </a:pPr>
            <a:endParaRPr lang="en-US" sz="1400"/>
          </a:p>
        </p:txBody>
      </p:sp>
    </p:spTree>
    <p:extLst>
      <p:ext uri="{BB962C8B-B14F-4D97-AF65-F5344CB8AC3E}">
        <p14:creationId xmlns:p14="http://schemas.microsoft.com/office/powerpoint/2010/main" val="12192596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4BB7B0-505F-4C58-8646-0A9E783C9A5D}"/>
              </a:ext>
            </a:extLst>
          </p:cNvPr>
          <p:cNvSpPr>
            <a:spLocks noGrp="1"/>
          </p:cNvSpPr>
          <p:nvPr>
            <p:ph type="title"/>
          </p:nvPr>
        </p:nvSpPr>
        <p:spPr>
          <a:xfrm>
            <a:off x="612649" y="548638"/>
            <a:ext cx="3493008" cy="5788152"/>
          </a:xfrm>
        </p:spPr>
        <p:txBody>
          <a:bodyPr anchor="ctr">
            <a:normAutofit/>
          </a:bodyPr>
          <a:lstStyle/>
          <a:p>
            <a:r>
              <a:rPr lang="en-US" altLang="en-US" sz="4000"/>
              <a:t>Family Voucher</a:t>
            </a:r>
            <a:endParaRPr lang="en-US" sz="4000"/>
          </a:p>
        </p:txBody>
      </p:sp>
      <p:graphicFrame>
        <p:nvGraphicFramePr>
          <p:cNvPr id="5" name="Content Placeholder 2">
            <a:extLst>
              <a:ext uri="{FF2B5EF4-FFF2-40B4-BE49-F238E27FC236}">
                <a16:creationId xmlns:a16="http://schemas.microsoft.com/office/drawing/2014/main" id="{1166346B-B70D-4BE5-C9AA-D0C6A20C3C6D}"/>
              </a:ext>
            </a:extLst>
          </p:cNvPr>
          <p:cNvGraphicFramePr>
            <a:graphicFrameLocks noGrp="1"/>
          </p:cNvGraphicFramePr>
          <p:nvPr>
            <p:ph idx="1"/>
            <p:extLst>
              <p:ext uri="{D42A27DB-BD31-4B8C-83A1-F6EECF244321}">
                <p14:modId xmlns:p14="http://schemas.microsoft.com/office/powerpoint/2010/main" val="1901252733"/>
              </p:ext>
            </p:extLst>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77394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5F462-8F35-4441-A56C-CFC9D17FDEBD}"/>
              </a:ext>
            </a:extLst>
          </p:cNvPr>
          <p:cNvSpPr>
            <a:spLocks noGrp="1"/>
          </p:cNvSpPr>
          <p:nvPr>
            <p:ph type="title"/>
          </p:nvPr>
        </p:nvSpPr>
        <p:spPr/>
        <p:txBody>
          <a:bodyPr/>
          <a:lstStyle/>
          <a:p>
            <a:r>
              <a:rPr lang="en-US" dirty="0"/>
              <a:t>HQS Guidelines for Unit Size</a:t>
            </a:r>
          </a:p>
        </p:txBody>
      </p:sp>
      <p:sp>
        <p:nvSpPr>
          <p:cNvPr id="3" name="Content Placeholder 2">
            <a:extLst>
              <a:ext uri="{FF2B5EF4-FFF2-40B4-BE49-F238E27FC236}">
                <a16:creationId xmlns:a16="http://schemas.microsoft.com/office/drawing/2014/main" id="{1CF9B57D-C92D-4905-B156-8C8FC7298DE7}"/>
              </a:ext>
            </a:extLst>
          </p:cNvPr>
          <p:cNvSpPr>
            <a:spLocks noGrp="1"/>
          </p:cNvSpPr>
          <p:nvPr>
            <p:ph idx="1"/>
          </p:nvPr>
        </p:nvSpPr>
        <p:spPr/>
        <p:txBody>
          <a:bodyPr/>
          <a:lstStyle/>
          <a:p>
            <a:r>
              <a:rPr lang="en-US" altLang="en-US" sz="2000" u="sng" dirty="0"/>
              <a:t>Housing Quality Standards (HQS)</a:t>
            </a:r>
            <a:r>
              <a:rPr lang="en-US" altLang="en-US" sz="2000" dirty="0"/>
              <a:t>:  The HQ Standards allow for two people per living/sleeping room and permit a maximum occupancy level (assuming a living room is used as a living/sleeping area) as shown in the table above.  *The levels may be exceeded if a room in addition to bedrooms and living room is used for sleeping.</a:t>
            </a:r>
          </a:p>
          <a:p>
            <a:endParaRPr lang="en-US" dirty="0"/>
          </a:p>
        </p:txBody>
      </p:sp>
      <p:pic>
        <p:nvPicPr>
          <p:cNvPr id="5" name="Picture 4">
            <a:extLst>
              <a:ext uri="{FF2B5EF4-FFF2-40B4-BE49-F238E27FC236}">
                <a16:creationId xmlns:a16="http://schemas.microsoft.com/office/drawing/2014/main" id="{305FC4A2-E771-4716-B5A8-C9A8259C92E3}"/>
              </a:ext>
            </a:extLst>
          </p:cNvPr>
          <p:cNvPicPr>
            <a:picLocks noChangeAspect="1"/>
          </p:cNvPicPr>
          <p:nvPr/>
        </p:nvPicPr>
        <p:blipFill>
          <a:blip r:embed="rId2"/>
          <a:stretch>
            <a:fillRect/>
          </a:stretch>
        </p:blipFill>
        <p:spPr>
          <a:xfrm>
            <a:off x="3594537" y="3284305"/>
            <a:ext cx="4447171" cy="3321447"/>
          </a:xfrm>
          <a:prstGeom prst="rect">
            <a:avLst/>
          </a:prstGeom>
        </p:spPr>
      </p:pic>
    </p:spTree>
    <p:extLst>
      <p:ext uri="{BB962C8B-B14F-4D97-AF65-F5344CB8AC3E}">
        <p14:creationId xmlns:p14="http://schemas.microsoft.com/office/powerpoint/2010/main" val="30285407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53CF00F-82D0-0DBA-75D5-1D01B4526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2C7BD5-69D4-455C-9E5D-D70123EFE3C8}"/>
              </a:ext>
            </a:extLst>
          </p:cNvPr>
          <p:cNvSpPr>
            <a:spLocks noGrp="1"/>
          </p:cNvSpPr>
          <p:nvPr>
            <p:ph type="title"/>
          </p:nvPr>
        </p:nvSpPr>
        <p:spPr>
          <a:xfrm>
            <a:off x="612648" y="548640"/>
            <a:ext cx="10945037" cy="1133856"/>
          </a:xfrm>
        </p:spPr>
        <p:txBody>
          <a:bodyPr anchor="t">
            <a:normAutofit/>
          </a:bodyPr>
          <a:lstStyle/>
          <a:p>
            <a:r>
              <a:rPr lang="en-US" dirty="0"/>
              <a:t>Request for Tenancy Approval (RFTA)</a:t>
            </a:r>
          </a:p>
        </p:txBody>
      </p:sp>
      <p:graphicFrame>
        <p:nvGraphicFramePr>
          <p:cNvPr id="5" name="Content Placeholder 2">
            <a:extLst>
              <a:ext uri="{FF2B5EF4-FFF2-40B4-BE49-F238E27FC236}">
                <a16:creationId xmlns:a16="http://schemas.microsoft.com/office/drawing/2014/main" id="{5957F90B-F16D-830C-68A5-9C66C441229F}"/>
              </a:ext>
            </a:extLst>
          </p:cNvPr>
          <p:cNvGraphicFramePr>
            <a:graphicFrameLocks noGrp="1"/>
          </p:cNvGraphicFramePr>
          <p:nvPr>
            <p:ph idx="1"/>
            <p:extLst>
              <p:ext uri="{D42A27DB-BD31-4B8C-83A1-F6EECF244321}">
                <p14:modId xmlns:p14="http://schemas.microsoft.com/office/powerpoint/2010/main" val="3594483758"/>
              </p:ext>
            </p:extLst>
          </p:nvPr>
        </p:nvGraphicFramePr>
        <p:xfrm>
          <a:off x="612648" y="1881051"/>
          <a:ext cx="10945037" cy="4414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53717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A49F8B-BE3B-4587-8AFB-0F00FD59A957}"/>
              </a:ext>
            </a:extLst>
          </p:cNvPr>
          <p:cNvSpPr>
            <a:spLocks noGrp="1"/>
          </p:cNvSpPr>
          <p:nvPr>
            <p:ph type="title"/>
          </p:nvPr>
        </p:nvSpPr>
        <p:spPr>
          <a:xfrm>
            <a:off x="5568534" y="603504"/>
            <a:ext cx="5916169" cy="1527048"/>
          </a:xfrm>
        </p:spPr>
        <p:txBody>
          <a:bodyPr anchor="b">
            <a:normAutofit/>
          </a:bodyPr>
          <a:lstStyle/>
          <a:p>
            <a:r>
              <a:rPr lang="en-US" dirty="0"/>
              <a:t>Request for Tenancy Approval (RFTA)</a:t>
            </a:r>
          </a:p>
        </p:txBody>
      </p:sp>
      <p:pic>
        <p:nvPicPr>
          <p:cNvPr id="5" name="Picture 4" descr="Pen placed on top of a signature line">
            <a:extLst>
              <a:ext uri="{FF2B5EF4-FFF2-40B4-BE49-F238E27FC236}">
                <a16:creationId xmlns:a16="http://schemas.microsoft.com/office/drawing/2014/main" id="{0E174767-EDC2-BA5D-C969-C534D277A6EC}"/>
              </a:ext>
            </a:extLst>
          </p:cNvPr>
          <p:cNvPicPr>
            <a:picLocks noChangeAspect="1"/>
          </p:cNvPicPr>
          <p:nvPr/>
        </p:nvPicPr>
        <p:blipFill>
          <a:blip r:embed="rId2"/>
          <a:srcRect l="51051" r="1156" b="-1"/>
          <a:stretch/>
        </p:blipFill>
        <p:spPr>
          <a:xfrm>
            <a:off x="20" y="10"/>
            <a:ext cx="4910308" cy="6857990"/>
          </a:xfrm>
          <a:prstGeom prst="rect">
            <a:avLst/>
          </a:prstGeom>
        </p:spPr>
      </p:pic>
      <p:sp>
        <p:nvSpPr>
          <p:cNvPr id="3" name="Content Placeholder 2">
            <a:extLst>
              <a:ext uri="{FF2B5EF4-FFF2-40B4-BE49-F238E27FC236}">
                <a16:creationId xmlns:a16="http://schemas.microsoft.com/office/drawing/2014/main" id="{C3A49F1A-2483-4F2D-8583-8FCA6511E57F}"/>
              </a:ext>
            </a:extLst>
          </p:cNvPr>
          <p:cNvSpPr>
            <a:spLocks noGrp="1"/>
          </p:cNvSpPr>
          <p:nvPr>
            <p:ph idx="1"/>
          </p:nvPr>
        </p:nvSpPr>
        <p:spPr>
          <a:xfrm>
            <a:off x="5568533" y="2214282"/>
            <a:ext cx="5916169" cy="4095078"/>
          </a:xfrm>
        </p:spPr>
        <p:txBody>
          <a:bodyPr>
            <a:normAutofit/>
          </a:bodyPr>
          <a:lstStyle/>
          <a:p>
            <a:pPr eaLnBrk="1" hangingPunct="1">
              <a:lnSpc>
                <a:spcPct val="110000"/>
              </a:lnSpc>
              <a:buFont typeface="Wingdings" panose="05000000000000000000" pitchFamily="2" charset="2"/>
              <a:buNone/>
            </a:pPr>
            <a:r>
              <a:rPr lang="en-US" altLang="en-US" sz="1500"/>
              <a:t>The RFTA form tells us everything we need to know about the unit you</a:t>
            </a:r>
          </a:p>
          <a:p>
            <a:pPr eaLnBrk="1" hangingPunct="1">
              <a:lnSpc>
                <a:spcPct val="110000"/>
              </a:lnSpc>
              <a:buFont typeface="Wingdings" panose="05000000000000000000" pitchFamily="2" charset="2"/>
              <a:buNone/>
            </a:pPr>
            <a:r>
              <a:rPr lang="en-US" altLang="en-US" sz="1500"/>
              <a:t>plan to rent.  This information will be transferred to the Contract you and</a:t>
            </a:r>
          </a:p>
          <a:p>
            <a:pPr eaLnBrk="1" hangingPunct="1">
              <a:lnSpc>
                <a:spcPct val="110000"/>
              </a:lnSpc>
              <a:buFont typeface="Wingdings" panose="05000000000000000000" pitchFamily="2" charset="2"/>
              <a:buNone/>
            </a:pPr>
            <a:r>
              <a:rPr lang="en-US" altLang="en-US" sz="1500"/>
              <a:t>a staff member at Raise Up will sign.  </a:t>
            </a:r>
          </a:p>
          <a:p>
            <a:pPr eaLnBrk="1" hangingPunct="1">
              <a:lnSpc>
                <a:spcPct val="110000"/>
              </a:lnSpc>
              <a:buFont typeface="Wingdings" panose="05000000000000000000" pitchFamily="2" charset="2"/>
              <a:buNone/>
            </a:pPr>
            <a:endParaRPr lang="en-US" altLang="en-US" sz="1500"/>
          </a:p>
          <a:p>
            <a:pPr eaLnBrk="1" hangingPunct="1">
              <a:lnSpc>
                <a:spcPct val="110000"/>
              </a:lnSpc>
              <a:buFont typeface="Wingdings" panose="05000000000000000000" pitchFamily="2" charset="2"/>
              <a:buNone/>
            </a:pPr>
            <a:r>
              <a:rPr lang="en-US" altLang="en-US" sz="1500"/>
              <a:t>With the HAP contract, you will also receive the Tenancy Addendum, which you agree to attach to your lease.  The Tenancy Addendum explains:</a:t>
            </a:r>
          </a:p>
          <a:p>
            <a:pPr lvl="1" eaLnBrk="1" hangingPunct="1">
              <a:lnSpc>
                <a:spcPct val="110000"/>
              </a:lnSpc>
            </a:pPr>
            <a:r>
              <a:rPr lang="en-US" altLang="en-US" sz="1500"/>
              <a:t>Family obligations</a:t>
            </a:r>
          </a:p>
          <a:p>
            <a:pPr lvl="1" eaLnBrk="1" hangingPunct="1">
              <a:lnSpc>
                <a:spcPct val="110000"/>
              </a:lnSpc>
            </a:pPr>
            <a:r>
              <a:rPr lang="en-US" altLang="en-US" sz="1500"/>
              <a:t>Tenant’s rights under the HCV Program</a:t>
            </a:r>
          </a:p>
          <a:p>
            <a:pPr lvl="1" eaLnBrk="1" hangingPunct="1">
              <a:lnSpc>
                <a:spcPct val="110000"/>
              </a:lnSpc>
            </a:pPr>
            <a:r>
              <a:rPr lang="en-US" altLang="en-US" sz="1500"/>
              <a:t>Owner’s rights under the HCV Program</a:t>
            </a:r>
          </a:p>
          <a:p>
            <a:pPr>
              <a:lnSpc>
                <a:spcPct val="110000"/>
              </a:lnSpc>
            </a:pPr>
            <a:endParaRPr lang="en-US" sz="1500"/>
          </a:p>
        </p:txBody>
      </p:sp>
    </p:spTree>
    <p:extLst>
      <p:ext uri="{BB962C8B-B14F-4D97-AF65-F5344CB8AC3E}">
        <p14:creationId xmlns:p14="http://schemas.microsoft.com/office/powerpoint/2010/main" val="24003866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355CD-073C-435A-980F-0826DA657238}"/>
              </a:ext>
            </a:extLst>
          </p:cNvPr>
          <p:cNvSpPr>
            <a:spLocks noGrp="1"/>
          </p:cNvSpPr>
          <p:nvPr>
            <p:ph type="title"/>
          </p:nvPr>
        </p:nvSpPr>
        <p:spPr/>
        <p:txBody>
          <a:bodyPr/>
          <a:lstStyle/>
          <a:p>
            <a:r>
              <a:rPr lang="en-US" dirty="0"/>
              <a:t>Understanding Affordability</a:t>
            </a:r>
          </a:p>
        </p:txBody>
      </p:sp>
      <p:sp>
        <p:nvSpPr>
          <p:cNvPr id="3" name="Content Placeholder 2">
            <a:extLst>
              <a:ext uri="{FF2B5EF4-FFF2-40B4-BE49-F238E27FC236}">
                <a16:creationId xmlns:a16="http://schemas.microsoft.com/office/drawing/2014/main" id="{3772FE16-C2D0-4C4B-A1D8-F9B4BABA5D4D}"/>
              </a:ext>
            </a:extLst>
          </p:cNvPr>
          <p:cNvSpPr>
            <a:spLocks noGrp="1"/>
          </p:cNvSpPr>
          <p:nvPr>
            <p:ph idx="1"/>
          </p:nvPr>
        </p:nvSpPr>
        <p:spPr/>
        <p:txBody>
          <a:bodyPr>
            <a:normAutofit fontScale="85000" lnSpcReduction="20000"/>
          </a:bodyPr>
          <a:lstStyle/>
          <a:p>
            <a:pPr eaLnBrk="1" hangingPunct="1">
              <a:lnSpc>
                <a:spcPct val="80000"/>
              </a:lnSpc>
              <a:buFont typeface="Wingdings" panose="05000000000000000000" pitchFamily="2" charset="2"/>
              <a:buNone/>
            </a:pPr>
            <a:r>
              <a:rPr lang="en-US" altLang="en-US" sz="2000" dirty="0"/>
              <a:t>HUD Regulations state that a unit is not affordable if the participant is paying more</a:t>
            </a:r>
          </a:p>
          <a:p>
            <a:pPr eaLnBrk="1" hangingPunct="1">
              <a:lnSpc>
                <a:spcPct val="80000"/>
              </a:lnSpc>
              <a:buFont typeface="Wingdings" panose="05000000000000000000" pitchFamily="2" charset="2"/>
              <a:buNone/>
            </a:pPr>
            <a:r>
              <a:rPr lang="en-US" altLang="en-US" sz="2000" dirty="0"/>
              <a:t>than 40% of their Monthly Adjusted Income for rent and utilities.</a:t>
            </a:r>
          </a:p>
          <a:p>
            <a:pPr eaLnBrk="1" hangingPunct="1">
              <a:lnSpc>
                <a:spcPct val="80000"/>
              </a:lnSpc>
              <a:buFont typeface="Wingdings" panose="05000000000000000000" pitchFamily="2" charset="2"/>
              <a:buNone/>
            </a:pPr>
            <a:endParaRPr lang="en-US" altLang="en-US" sz="2000" dirty="0"/>
          </a:p>
          <a:p>
            <a:pPr eaLnBrk="1" hangingPunct="1">
              <a:lnSpc>
                <a:spcPct val="80000"/>
              </a:lnSpc>
              <a:buFont typeface="Wingdings" panose="05000000000000000000" pitchFamily="2" charset="2"/>
              <a:buNone/>
            </a:pPr>
            <a:r>
              <a:rPr lang="en-US" altLang="en-US" sz="2000" dirty="0"/>
              <a:t>When an RFTA is submitted, the caseworker does an “Affordability Test” before the</a:t>
            </a:r>
          </a:p>
          <a:p>
            <a:pPr eaLnBrk="1" hangingPunct="1">
              <a:lnSpc>
                <a:spcPct val="80000"/>
              </a:lnSpc>
              <a:buFont typeface="Wingdings" panose="05000000000000000000" pitchFamily="2" charset="2"/>
              <a:buNone/>
            </a:pPr>
            <a:r>
              <a:rPr lang="en-US" altLang="en-US" sz="2000" dirty="0"/>
              <a:t>inspection can be scheduled.  </a:t>
            </a:r>
          </a:p>
          <a:p>
            <a:pPr eaLnBrk="1" hangingPunct="1">
              <a:lnSpc>
                <a:spcPct val="80000"/>
              </a:lnSpc>
              <a:buFont typeface="Wingdings" panose="05000000000000000000" pitchFamily="2" charset="2"/>
              <a:buNone/>
            </a:pPr>
            <a:endParaRPr lang="en-US" altLang="en-US" sz="2000" dirty="0"/>
          </a:p>
          <a:p>
            <a:pPr eaLnBrk="1" hangingPunct="1">
              <a:lnSpc>
                <a:spcPct val="80000"/>
              </a:lnSpc>
              <a:buFont typeface="Wingdings" panose="05000000000000000000" pitchFamily="2" charset="2"/>
              <a:buNone/>
            </a:pPr>
            <a:r>
              <a:rPr lang="en-US" altLang="en-US" sz="2000" dirty="0"/>
              <a:t>If the unit is NOT affordable, the RFTA will be voided and tenant and landlord are</a:t>
            </a:r>
          </a:p>
          <a:p>
            <a:pPr eaLnBrk="1" hangingPunct="1">
              <a:lnSpc>
                <a:spcPct val="80000"/>
              </a:lnSpc>
              <a:buFont typeface="Wingdings" panose="05000000000000000000" pitchFamily="2" charset="2"/>
              <a:buNone/>
            </a:pPr>
            <a:r>
              <a:rPr lang="en-US" altLang="en-US" sz="2000" dirty="0"/>
              <a:t>mailed a letter stating this result.</a:t>
            </a:r>
          </a:p>
          <a:p>
            <a:pPr eaLnBrk="1" hangingPunct="1">
              <a:lnSpc>
                <a:spcPct val="80000"/>
              </a:lnSpc>
              <a:buFont typeface="Wingdings" panose="05000000000000000000" pitchFamily="2" charset="2"/>
              <a:buNone/>
            </a:pPr>
            <a:endParaRPr lang="en-US" altLang="en-US" sz="2000" dirty="0"/>
          </a:p>
          <a:p>
            <a:pPr eaLnBrk="1" hangingPunct="1">
              <a:lnSpc>
                <a:spcPct val="80000"/>
              </a:lnSpc>
              <a:buFont typeface="Wingdings" panose="05000000000000000000" pitchFamily="2" charset="2"/>
              <a:buNone/>
            </a:pPr>
            <a:r>
              <a:rPr lang="en-US" altLang="en-US" sz="2000" dirty="0"/>
              <a:t>When a unit meets Affordability, </a:t>
            </a:r>
            <a:r>
              <a:rPr lang="en-US" altLang="en-US" sz="2000" b="1" dirty="0"/>
              <a:t>this simply means the family can </a:t>
            </a:r>
            <a:r>
              <a:rPr lang="en-US" altLang="en-US" sz="2000" b="1" i="1" dirty="0"/>
              <a:t>afford</a:t>
            </a:r>
            <a:r>
              <a:rPr lang="en-US" altLang="en-US" sz="2000" b="1" dirty="0"/>
              <a:t> to live</a:t>
            </a:r>
          </a:p>
          <a:p>
            <a:pPr eaLnBrk="1" hangingPunct="1">
              <a:lnSpc>
                <a:spcPct val="80000"/>
              </a:lnSpc>
              <a:buFont typeface="Wingdings" panose="05000000000000000000" pitchFamily="2" charset="2"/>
              <a:buNone/>
            </a:pPr>
            <a:r>
              <a:rPr lang="en-US" altLang="en-US" sz="2000" b="1" dirty="0"/>
              <a:t> in the unit based upon their income</a:t>
            </a:r>
            <a:r>
              <a:rPr lang="en-US" altLang="en-US" sz="2000" dirty="0"/>
              <a:t>.  The actual approved Contract Rent must </a:t>
            </a:r>
          </a:p>
          <a:p>
            <a:pPr eaLnBrk="1" hangingPunct="1">
              <a:lnSpc>
                <a:spcPct val="80000"/>
              </a:lnSpc>
              <a:buFont typeface="Wingdings" panose="05000000000000000000" pitchFamily="2" charset="2"/>
              <a:buNone/>
            </a:pPr>
            <a:r>
              <a:rPr lang="en-US" altLang="en-US" sz="2000" dirty="0"/>
              <a:t>still be justifiable based upon a comparison of the prospective unit to unsubsidized units </a:t>
            </a:r>
          </a:p>
          <a:p>
            <a:pPr eaLnBrk="1" hangingPunct="1">
              <a:lnSpc>
                <a:spcPct val="80000"/>
              </a:lnSpc>
              <a:buFont typeface="Wingdings" panose="05000000000000000000" pitchFamily="2" charset="2"/>
              <a:buNone/>
            </a:pPr>
            <a:r>
              <a:rPr lang="en-US" altLang="en-US" sz="2000" dirty="0"/>
              <a:t>within the same geographical area, and having similar amenities.  This process is </a:t>
            </a:r>
          </a:p>
          <a:p>
            <a:pPr eaLnBrk="1" hangingPunct="1">
              <a:lnSpc>
                <a:spcPct val="80000"/>
              </a:lnSpc>
              <a:buFont typeface="Wingdings" panose="05000000000000000000" pitchFamily="2" charset="2"/>
              <a:buNone/>
            </a:pPr>
            <a:r>
              <a:rPr lang="en-US" altLang="en-US" sz="2000" dirty="0"/>
              <a:t>referred to as the “Rent Reasonable Process”.  Rent Reasonableness is determined after </a:t>
            </a:r>
          </a:p>
          <a:p>
            <a:pPr eaLnBrk="1" hangingPunct="1">
              <a:lnSpc>
                <a:spcPct val="80000"/>
              </a:lnSpc>
              <a:buFont typeface="Wingdings" panose="05000000000000000000" pitchFamily="2" charset="2"/>
              <a:buNone/>
            </a:pPr>
            <a:r>
              <a:rPr lang="en-US" altLang="en-US" sz="2000" dirty="0"/>
              <a:t>The inspection.</a:t>
            </a:r>
            <a:r>
              <a:rPr lang="en-US" altLang="en-US" sz="2000" i="1" dirty="0"/>
              <a:t>  </a:t>
            </a:r>
            <a:r>
              <a:rPr lang="en-US" altLang="en-US" sz="2000" dirty="0"/>
              <a:t>Raise Up uses the information maintained in the independent entity</a:t>
            </a:r>
          </a:p>
          <a:p>
            <a:pPr eaLnBrk="1" hangingPunct="1">
              <a:lnSpc>
                <a:spcPct val="80000"/>
              </a:lnSpc>
              <a:buFont typeface="Wingdings" panose="05000000000000000000" pitchFamily="2" charset="2"/>
              <a:buNone/>
            </a:pPr>
            <a:r>
              <a:rPr lang="en-US" altLang="en-US" sz="2000" dirty="0">
                <a:hlinkClick r:id="rId2"/>
              </a:rPr>
              <a:t>www.AffordableHousing.com</a:t>
            </a:r>
            <a:r>
              <a:rPr lang="en-US" altLang="en-US" sz="2000" dirty="0"/>
              <a:t> in order to approve a Contract Rent.</a:t>
            </a:r>
          </a:p>
          <a:p>
            <a:endParaRPr lang="en-US" dirty="0"/>
          </a:p>
        </p:txBody>
      </p:sp>
    </p:spTree>
    <p:extLst>
      <p:ext uri="{BB962C8B-B14F-4D97-AF65-F5344CB8AC3E}">
        <p14:creationId xmlns:p14="http://schemas.microsoft.com/office/powerpoint/2010/main" val="1387478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EE1A7A-53B7-4EC3-BB38-A43BF156F1E5}"/>
              </a:ext>
            </a:extLst>
          </p:cNvPr>
          <p:cNvSpPr>
            <a:spLocks noGrp="1"/>
          </p:cNvSpPr>
          <p:nvPr>
            <p:ph type="title"/>
          </p:nvPr>
        </p:nvSpPr>
        <p:spPr>
          <a:xfrm>
            <a:off x="612648" y="600074"/>
            <a:ext cx="6035040" cy="1529932"/>
          </a:xfrm>
        </p:spPr>
        <p:txBody>
          <a:bodyPr anchor="b">
            <a:normAutofit/>
          </a:bodyPr>
          <a:lstStyle/>
          <a:p>
            <a:r>
              <a:rPr lang="en-US" dirty="0"/>
              <a:t>Ownership of The Unit</a:t>
            </a:r>
          </a:p>
        </p:txBody>
      </p:sp>
      <p:sp>
        <p:nvSpPr>
          <p:cNvPr id="3" name="Content Placeholder 2">
            <a:extLst>
              <a:ext uri="{FF2B5EF4-FFF2-40B4-BE49-F238E27FC236}">
                <a16:creationId xmlns:a16="http://schemas.microsoft.com/office/drawing/2014/main" id="{C5C3F68E-B581-4253-86C9-61A7B33E75BA}"/>
              </a:ext>
            </a:extLst>
          </p:cNvPr>
          <p:cNvSpPr>
            <a:spLocks noGrp="1"/>
          </p:cNvSpPr>
          <p:nvPr>
            <p:ph idx="1"/>
          </p:nvPr>
        </p:nvSpPr>
        <p:spPr>
          <a:xfrm>
            <a:off x="612647" y="2212848"/>
            <a:ext cx="6035041" cy="4096512"/>
          </a:xfrm>
        </p:spPr>
        <p:txBody>
          <a:bodyPr>
            <a:normAutofit/>
          </a:bodyPr>
          <a:lstStyle/>
          <a:p>
            <a:pPr eaLnBrk="1" hangingPunct="1">
              <a:lnSpc>
                <a:spcPct val="110000"/>
              </a:lnSpc>
              <a:buFont typeface="Wingdings" panose="05000000000000000000" pitchFamily="2" charset="2"/>
              <a:buNone/>
              <a:defRPr/>
            </a:pPr>
            <a:r>
              <a:rPr lang="en-US" altLang="en-US" sz="1100"/>
              <a:t>Raise Up will be entering into a HAP contract with the owner of the property.  If the property is not listed under your name or the name of your business that you would like to have listed on the contract, you will be required to provide proof of ownership when submitting the RFTA.  </a:t>
            </a:r>
          </a:p>
          <a:p>
            <a:pPr eaLnBrk="1" hangingPunct="1">
              <a:lnSpc>
                <a:spcPct val="110000"/>
              </a:lnSpc>
              <a:buFont typeface="Wingdings" panose="05000000000000000000" pitchFamily="2" charset="2"/>
              <a:buNone/>
              <a:defRPr/>
            </a:pPr>
            <a:endParaRPr lang="en-US" altLang="en-US" sz="1100"/>
          </a:p>
          <a:p>
            <a:pPr eaLnBrk="1" hangingPunct="1">
              <a:lnSpc>
                <a:spcPct val="110000"/>
              </a:lnSpc>
              <a:buFont typeface="Wingdings" panose="05000000000000000000" pitchFamily="2" charset="2"/>
              <a:buNone/>
              <a:defRPr/>
            </a:pPr>
            <a:r>
              <a:rPr lang="en-US" altLang="en-US" sz="1100"/>
              <a:t>We check the Lorain County Auditor’s website to confirm ownership of each rental unit.  </a:t>
            </a:r>
          </a:p>
          <a:p>
            <a:pPr eaLnBrk="1" hangingPunct="1">
              <a:lnSpc>
                <a:spcPct val="110000"/>
              </a:lnSpc>
              <a:buFont typeface="Wingdings" panose="05000000000000000000" pitchFamily="2" charset="2"/>
              <a:buNone/>
              <a:defRPr/>
            </a:pPr>
            <a:endParaRPr lang="en-US" altLang="en-US" sz="1100"/>
          </a:p>
          <a:p>
            <a:pPr eaLnBrk="1" hangingPunct="1">
              <a:lnSpc>
                <a:spcPct val="110000"/>
              </a:lnSpc>
              <a:defRPr/>
            </a:pPr>
            <a:r>
              <a:rPr lang="en-US" altLang="en-US" sz="1100"/>
              <a:t>If the name of the owner as it is listed on the Lorain County Auditor’s website does not match the name as it is listed on the Owner ID form in the RFTA packet, you will be required to provide us with a copy of the Property Management Agreement (PMA) that you have signed with the actual owner of the property authorizing you to conduct business and/or collect payments on the owner’s behalf.   </a:t>
            </a:r>
          </a:p>
          <a:p>
            <a:pPr marL="109537" indent="0" eaLnBrk="1" hangingPunct="1">
              <a:lnSpc>
                <a:spcPct val="110000"/>
              </a:lnSpc>
              <a:buFont typeface="Georgia" panose="02040502050405020303" pitchFamily="18" charset="0"/>
              <a:buNone/>
              <a:defRPr/>
            </a:pPr>
            <a:endParaRPr lang="en-US" altLang="en-US" sz="1100"/>
          </a:p>
          <a:p>
            <a:pPr eaLnBrk="1" hangingPunct="1">
              <a:lnSpc>
                <a:spcPct val="110000"/>
              </a:lnSpc>
              <a:defRPr/>
            </a:pPr>
            <a:r>
              <a:rPr lang="en-US" altLang="en-US" sz="1100"/>
              <a:t>If you are the owner of a company that the Lorain County Auditor’s website shows as having ownership of the rental unit but you would like to have the unit listed under your individual name through the HCV Program, you will be required to provide proof that you are, in fact, the owner of that company.</a:t>
            </a:r>
          </a:p>
          <a:p>
            <a:pPr>
              <a:lnSpc>
                <a:spcPct val="110000"/>
              </a:lnSpc>
            </a:pPr>
            <a:endParaRPr lang="en-US" sz="1100"/>
          </a:p>
        </p:txBody>
      </p:sp>
      <p:pic>
        <p:nvPicPr>
          <p:cNvPr id="5" name="Picture 4" descr="Key on a blueprint for a house">
            <a:extLst>
              <a:ext uri="{FF2B5EF4-FFF2-40B4-BE49-F238E27FC236}">
                <a16:creationId xmlns:a16="http://schemas.microsoft.com/office/drawing/2014/main" id="{D30325DF-51B1-AF92-2431-AFB9108383D2}"/>
              </a:ext>
            </a:extLst>
          </p:cNvPr>
          <p:cNvPicPr>
            <a:picLocks noChangeAspect="1"/>
          </p:cNvPicPr>
          <p:nvPr/>
        </p:nvPicPr>
        <p:blipFill>
          <a:blip r:embed="rId2"/>
          <a:srcRect l="35266" r="11734"/>
          <a:stretch/>
        </p:blipFill>
        <p:spPr>
          <a:xfrm>
            <a:off x="7345680" y="10"/>
            <a:ext cx="4846320" cy="6857990"/>
          </a:xfrm>
          <a:prstGeom prst="rect">
            <a:avLst/>
          </a:prstGeom>
        </p:spPr>
      </p:pic>
    </p:spTree>
    <p:extLst>
      <p:ext uri="{BB962C8B-B14F-4D97-AF65-F5344CB8AC3E}">
        <p14:creationId xmlns:p14="http://schemas.microsoft.com/office/powerpoint/2010/main" val="37328114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2A52EC-3C32-4D9C-BCF6-80C74274C853}"/>
              </a:ext>
            </a:extLst>
          </p:cNvPr>
          <p:cNvSpPr>
            <a:spLocks noGrp="1"/>
          </p:cNvSpPr>
          <p:nvPr>
            <p:ph type="title"/>
          </p:nvPr>
        </p:nvSpPr>
        <p:spPr>
          <a:xfrm>
            <a:off x="5568534" y="603504"/>
            <a:ext cx="5916169" cy="1527048"/>
          </a:xfrm>
        </p:spPr>
        <p:txBody>
          <a:bodyPr anchor="b">
            <a:normAutofit/>
          </a:bodyPr>
          <a:lstStyle/>
          <a:p>
            <a:r>
              <a:rPr lang="en-US" dirty="0"/>
              <a:t>Inspection Process</a:t>
            </a:r>
          </a:p>
        </p:txBody>
      </p:sp>
      <p:pic>
        <p:nvPicPr>
          <p:cNvPr id="5" name="Picture 4" descr="A midsection of a person holding a miniature house">
            <a:extLst>
              <a:ext uri="{FF2B5EF4-FFF2-40B4-BE49-F238E27FC236}">
                <a16:creationId xmlns:a16="http://schemas.microsoft.com/office/drawing/2014/main" id="{46FB6E0C-EB59-4126-EB32-26D2DE333387}"/>
              </a:ext>
            </a:extLst>
          </p:cNvPr>
          <p:cNvPicPr>
            <a:picLocks noChangeAspect="1"/>
          </p:cNvPicPr>
          <p:nvPr/>
        </p:nvPicPr>
        <p:blipFill>
          <a:blip r:embed="rId2"/>
          <a:srcRect l="28281" r="26611" b="-1"/>
          <a:stretch/>
        </p:blipFill>
        <p:spPr>
          <a:xfrm>
            <a:off x="20" y="10"/>
            <a:ext cx="4910308" cy="6857990"/>
          </a:xfrm>
          <a:prstGeom prst="rect">
            <a:avLst/>
          </a:prstGeom>
        </p:spPr>
      </p:pic>
      <p:sp>
        <p:nvSpPr>
          <p:cNvPr id="3" name="Content Placeholder 2">
            <a:extLst>
              <a:ext uri="{FF2B5EF4-FFF2-40B4-BE49-F238E27FC236}">
                <a16:creationId xmlns:a16="http://schemas.microsoft.com/office/drawing/2014/main" id="{B47C6D65-DF60-4A8F-A7BD-1EB877DE49A5}"/>
              </a:ext>
            </a:extLst>
          </p:cNvPr>
          <p:cNvSpPr>
            <a:spLocks noGrp="1"/>
          </p:cNvSpPr>
          <p:nvPr>
            <p:ph idx="1"/>
          </p:nvPr>
        </p:nvSpPr>
        <p:spPr>
          <a:xfrm>
            <a:off x="5568533" y="2214282"/>
            <a:ext cx="5916169" cy="4095078"/>
          </a:xfrm>
        </p:spPr>
        <p:txBody>
          <a:bodyPr>
            <a:normAutofit/>
          </a:bodyPr>
          <a:lstStyle/>
          <a:p>
            <a:pPr eaLnBrk="1" hangingPunct="1">
              <a:lnSpc>
                <a:spcPct val="110000"/>
              </a:lnSpc>
              <a:buFont typeface="Wingdings" panose="05000000000000000000" pitchFamily="2" charset="2"/>
              <a:buNone/>
            </a:pPr>
            <a:r>
              <a:rPr lang="en-US" altLang="en-US" sz="1300"/>
              <a:t>The Housing Choice Voucher Program allows a family to choose a house or apartment that fits their needs.   They may rent anything from a hi-rise apartment to a manufactured home ….as long as the unit meets Housing Quality Standards (HQS) and is affordable.</a:t>
            </a:r>
          </a:p>
          <a:p>
            <a:pPr eaLnBrk="1" hangingPunct="1">
              <a:lnSpc>
                <a:spcPct val="110000"/>
              </a:lnSpc>
              <a:buFont typeface="Wingdings" panose="05000000000000000000" pitchFamily="2" charset="2"/>
              <a:buNone/>
            </a:pPr>
            <a:endParaRPr lang="en-US" altLang="en-US" sz="1300"/>
          </a:p>
          <a:p>
            <a:pPr eaLnBrk="1" hangingPunct="1">
              <a:lnSpc>
                <a:spcPct val="110000"/>
              </a:lnSpc>
            </a:pPr>
            <a:r>
              <a:rPr lang="en-US" altLang="en-US" sz="1300"/>
              <a:t>Most houses or apartments have at least a living room, kitchen, bedroom(s) (except efficiency apartments) and bathroom.  There must be a separate bathroom for privacy.  All ground floor windows and doors must have locks.</a:t>
            </a:r>
          </a:p>
          <a:p>
            <a:pPr eaLnBrk="1" hangingPunct="1">
              <a:lnSpc>
                <a:spcPct val="110000"/>
              </a:lnSpc>
            </a:pPr>
            <a:endParaRPr lang="en-US" altLang="en-US" sz="1300"/>
          </a:p>
          <a:p>
            <a:pPr eaLnBrk="1" hangingPunct="1">
              <a:lnSpc>
                <a:spcPct val="110000"/>
              </a:lnSpc>
            </a:pPr>
            <a:r>
              <a:rPr lang="en-US" altLang="en-US" sz="1300"/>
              <a:t>It is </a:t>
            </a:r>
            <a:r>
              <a:rPr lang="en-US" altLang="en-US" sz="1300" b="1"/>
              <a:t>VERY</a:t>
            </a:r>
            <a:r>
              <a:rPr lang="en-US" altLang="en-US" sz="1300"/>
              <a:t> important that </a:t>
            </a:r>
            <a:r>
              <a:rPr lang="en-US" altLang="en-US" sz="1300" b="1"/>
              <a:t>BEFORE</a:t>
            </a:r>
            <a:r>
              <a:rPr lang="en-US" altLang="en-US" sz="1300"/>
              <a:t> you contact our office to schedule an inspection, conduct a thorough walk-through of the unit to make sure nothing is in disrepair and that the utilities are on.  Raise Up cannot conduct an inspection if the utilities have been shut off!!!</a:t>
            </a:r>
          </a:p>
          <a:p>
            <a:pPr>
              <a:lnSpc>
                <a:spcPct val="110000"/>
              </a:lnSpc>
            </a:pPr>
            <a:endParaRPr lang="en-US" sz="1300"/>
          </a:p>
        </p:txBody>
      </p:sp>
    </p:spTree>
    <p:extLst>
      <p:ext uri="{BB962C8B-B14F-4D97-AF65-F5344CB8AC3E}">
        <p14:creationId xmlns:p14="http://schemas.microsoft.com/office/powerpoint/2010/main" val="12131486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7F1527-1112-4EC9-84C7-E1C5C250923D}"/>
              </a:ext>
            </a:extLst>
          </p:cNvPr>
          <p:cNvSpPr>
            <a:spLocks noGrp="1"/>
          </p:cNvSpPr>
          <p:nvPr>
            <p:ph type="title"/>
          </p:nvPr>
        </p:nvSpPr>
        <p:spPr>
          <a:xfrm>
            <a:off x="5568534" y="603504"/>
            <a:ext cx="5916169" cy="1527048"/>
          </a:xfrm>
        </p:spPr>
        <p:txBody>
          <a:bodyPr anchor="b">
            <a:normAutofit/>
          </a:bodyPr>
          <a:lstStyle/>
          <a:p>
            <a:r>
              <a:rPr lang="en-US" dirty="0"/>
              <a:t>Inspection Process, continued</a:t>
            </a:r>
          </a:p>
        </p:txBody>
      </p:sp>
      <p:pic>
        <p:nvPicPr>
          <p:cNvPr id="5" name="Picture 4" descr="Manometer beer equipment">
            <a:extLst>
              <a:ext uri="{FF2B5EF4-FFF2-40B4-BE49-F238E27FC236}">
                <a16:creationId xmlns:a16="http://schemas.microsoft.com/office/drawing/2014/main" id="{186F0DA3-40BE-473F-15CA-C0433DF16060}"/>
              </a:ext>
            </a:extLst>
          </p:cNvPr>
          <p:cNvPicPr>
            <a:picLocks noChangeAspect="1"/>
          </p:cNvPicPr>
          <p:nvPr/>
        </p:nvPicPr>
        <p:blipFill>
          <a:blip r:embed="rId2"/>
          <a:srcRect l="38799" r="13766" b="-1"/>
          <a:stretch/>
        </p:blipFill>
        <p:spPr>
          <a:xfrm>
            <a:off x="20" y="10"/>
            <a:ext cx="4910308" cy="6857990"/>
          </a:xfrm>
          <a:prstGeom prst="rect">
            <a:avLst/>
          </a:prstGeom>
        </p:spPr>
      </p:pic>
      <p:sp>
        <p:nvSpPr>
          <p:cNvPr id="3" name="Content Placeholder 2">
            <a:extLst>
              <a:ext uri="{FF2B5EF4-FFF2-40B4-BE49-F238E27FC236}">
                <a16:creationId xmlns:a16="http://schemas.microsoft.com/office/drawing/2014/main" id="{FECFAE7C-789B-43AC-AE50-031C7CCAFC8D}"/>
              </a:ext>
            </a:extLst>
          </p:cNvPr>
          <p:cNvSpPr>
            <a:spLocks noGrp="1"/>
          </p:cNvSpPr>
          <p:nvPr>
            <p:ph idx="1"/>
          </p:nvPr>
        </p:nvSpPr>
        <p:spPr>
          <a:xfrm>
            <a:off x="5568533" y="2214282"/>
            <a:ext cx="5916169" cy="4095078"/>
          </a:xfrm>
        </p:spPr>
        <p:txBody>
          <a:bodyPr>
            <a:normAutofit/>
          </a:bodyPr>
          <a:lstStyle/>
          <a:p>
            <a:pPr marL="0" indent="0" eaLnBrk="1" hangingPunct="1">
              <a:lnSpc>
                <a:spcPct val="110000"/>
              </a:lnSpc>
              <a:buClr>
                <a:schemeClr val="tx1"/>
              </a:buClr>
              <a:buNone/>
            </a:pPr>
            <a:r>
              <a:rPr lang="en-US" altLang="en-US" sz="1300"/>
              <a:t>Some common inspection items include:</a:t>
            </a:r>
          </a:p>
          <a:p>
            <a:pPr marL="0" indent="0" eaLnBrk="1" hangingPunct="1">
              <a:lnSpc>
                <a:spcPct val="110000"/>
              </a:lnSpc>
              <a:buClr>
                <a:schemeClr val="tx1"/>
              </a:buClr>
              <a:buNone/>
            </a:pPr>
            <a:endParaRPr lang="en-US" altLang="en-US" sz="1300"/>
          </a:p>
          <a:p>
            <a:pPr eaLnBrk="1" hangingPunct="1">
              <a:lnSpc>
                <a:spcPct val="110000"/>
              </a:lnSpc>
              <a:buClr>
                <a:schemeClr val="tx1"/>
              </a:buClr>
              <a:buFont typeface="Arial" panose="020B0604020202020204" pitchFamily="34" charset="0"/>
              <a:buChar char="•"/>
            </a:pPr>
            <a:r>
              <a:rPr lang="en-US" altLang="en-US" sz="1300"/>
              <a:t>Pressure relief valve on hot water tank </a:t>
            </a:r>
          </a:p>
          <a:p>
            <a:pPr eaLnBrk="1" hangingPunct="1">
              <a:lnSpc>
                <a:spcPct val="110000"/>
              </a:lnSpc>
              <a:buClr>
                <a:schemeClr val="tx1"/>
              </a:buClr>
              <a:buFont typeface="Georgia" panose="02040502050405020303" pitchFamily="18" charset="0"/>
              <a:buNone/>
            </a:pPr>
            <a:r>
              <a:rPr lang="en-US" altLang="en-US" sz="1300"/>
              <a:t>	should be between 6-12 inches from the ground.</a:t>
            </a:r>
          </a:p>
          <a:p>
            <a:pPr eaLnBrk="1" hangingPunct="1">
              <a:lnSpc>
                <a:spcPct val="110000"/>
              </a:lnSpc>
              <a:buClr>
                <a:schemeClr val="tx1"/>
              </a:buClr>
              <a:buFont typeface="Georgia" panose="02040502050405020303" pitchFamily="18" charset="0"/>
              <a:buNone/>
            </a:pPr>
            <a:endParaRPr lang="en-US" altLang="en-US" sz="1300"/>
          </a:p>
          <a:p>
            <a:pPr eaLnBrk="1" hangingPunct="1">
              <a:lnSpc>
                <a:spcPct val="110000"/>
              </a:lnSpc>
              <a:buClr>
                <a:schemeClr val="tx1"/>
              </a:buClr>
              <a:buFont typeface="Arial" panose="020B0604020202020204" pitchFamily="34" charset="0"/>
              <a:buChar char="•"/>
            </a:pPr>
            <a:r>
              <a:rPr lang="en-US" altLang="en-US" sz="1300"/>
              <a:t>All hanging light fixtures designed to have a globe, must have a globe.</a:t>
            </a:r>
          </a:p>
          <a:p>
            <a:pPr eaLnBrk="1" hangingPunct="1">
              <a:lnSpc>
                <a:spcPct val="110000"/>
              </a:lnSpc>
              <a:buClr>
                <a:schemeClr val="tx1"/>
              </a:buClr>
              <a:buFont typeface="Georgia" panose="02040502050405020303" pitchFamily="18" charset="0"/>
              <a:buNone/>
            </a:pPr>
            <a:endParaRPr lang="en-US" altLang="en-US" sz="1300"/>
          </a:p>
          <a:p>
            <a:pPr eaLnBrk="1" hangingPunct="1">
              <a:lnSpc>
                <a:spcPct val="110000"/>
              </a:lnSpc>
              <a:buClr>
                <a:schemeClr val="tx1"/>
              </a:buClr>
              <a:buFont typeface="Arial" panose="020B0604020202020204" pitchFamily="34" charset="0"/>
              <a:buChar char="•"/>
            </a:pPr>
            <a:r>
              <a:rPr lang="en-US" altLang="en-US" sz="1300"/>
              <a:t>Ceiling and Walls - No bulging, large cracks or holes, leaning walls, or loose or falling surface material.</a:t>
            </a:r>
          </a:p>
          <a:p>
            <a:pPr eaLnBrk="1" hangingPunct="1">
              <a:lnSpc>
                <a:spcPct val="110000"/>
              </a:lnSpc>
              <a:buClr>
                <a:schemeClr val="tx1"/>
              </a:buClr>
              <a:buFont typeface="Georgia" panose="02040502050405020303" pitchFamily="18" charset="0"/>
              <a:buNone/>
            </a:pPr>
            <a:endParaRPr lang="en-US" altLang="en-US" sz="1300"/>
          </a:p>
          <a:p>
            <a:pPr eaLnBrk="1" hangingPunct="1">
              <a:lnSpc>
                <a:spcPct val="110000"/>
              </a:lnSpc>
              <a:buClr>
                <a:schemeClr val="tx1"/>
              </a:buClr>
              <a:buFont typeface="Arial" panose="020B0604020202020204" pitchFamily="34" charset="0"/>
              <a:buChar char="•"/>
            </a:pPr>
            <a:r>
              <a:rPr lang="en-US" altLang="en-US" sz="1300"/>
              <a:t>All walls in a tub or shower area must be covered with ceramic tile or other material that is resistant to water to prevent water damage.</a:t>
            </a:r>
          </a:p>
          <a:p>
            <a:pPr>
              <a:lnSpc>
                <a:spcPct val="110000"/>
              </a:lnSpc>
            </a:pPr>
            <a:endParaRPr lang="en-US" sz="1300"/>
          </a:p>
        </p:txBody>
      </p:sp>
    </p:spTree>
    <p:extLst>
      <p:ext uri="{BB962C8B-B14F-4D97-AF65-F5344CB8AC3E}">
        <p14:creationId xmlns:p14="http://schemas.microsoft.com/office/powerpoint/2010/main" val="40545750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9A57D1-C4E7-4768-97D6-A65DE9B1BF5C}"/>
              </a:ext>
            </a:extLst>
          </p:cNvPr>
          <p:cNvSpPr>
            <a:spLocks noGrp="1"/>
          </p:cNvSpPr>
          <p:nvPr>
            <p:ph type="title"/>
          </p:nvPr>
        </p:nvSpPr>
        <p:spPr>
          <a:xfrm>
            <a:off x="5568534" y="603504"/>
            <a:ext cx="5916169" cy="1527048"/>
          </a:xfrm>
        </p:spPr>
        <p:txBody>
          <a:bodyPr anchor="b">
            <a:normAutofit/>
          </a:bodyPr>
          <a:lstStyle/>
          <a:p>
            <a:r>
              <a:rPr lang="en-US" dirty="0"/>
              <a:t>Inspection Process, continued</a:t>
            </a:r>
          </a:p>
        </p:txBody>
      </p:sp>
      <p:pic>
        <p:nvPicPr>
          <p:cNvPr id="5" name="Picture 4" descr="An open bathroom door">
            <a:extLst>
              <a:ext uri="{FF2B5EF4-FFF2-40B4-BE49-F238E27FC236}">
                <a16:creationId xmlns:a16="http://schemas.microsoft.com/office/drawing/2014/main" id="{85E0B6C6-6B35-67B0-3AF6-826D75919392}"/>
              </a:ext>
            </a:extLst>
          </p:cNvPr>
          <p:cNvPicPr>
            <a:picLocks noChangeAspect="1"/>
          </p:cNvPicPr>
          <p:nvPr/>
        </p:nvPicPr>
        <p:blipFill>
          <a:blip r:embed="rId2"/>
          <a:srcRect l="17695" r="34691"/>
          <a:stretch/>
        </p:blipFill>
        <p:spPr>
          <a:xfrm>
            <a:off x="20" y="10"/>
            <a:ext cx="4910308" cy="6857990"/>
          </a:xfrm>
          <a:prstGeom prst="rect">
            <a:avLst/>
          </a:prstGeom>
        </p:spPr>
      </p:pic>
      <p:sp>
        <p:nvSpPr>
          <p:cNvPr id="3" name="Content Placeholder 2">
            <a:extLst>
              <a:ext uri="{FF2B5EF4-FFF2-40B4-BE49-F238E27FC236}">
                <a16:creationId xmlns:a16="http://schemas.microsoft.com/office/drawing/2014/main" id="{10BB9134-1E9A-4A8E-9C67-43A26B920091}"/>
              </a:ext>
            </a:extLst>
          </p:cNvPr>
          <p:cNvSpPr>
            <a:spLocks noGrp="1"/>
          </p:cNvSpPr>
          <p:nvPr>
            <p:ph idx="1"/>
          </p:nvPr>
        </p:nvSpPr>
        <p:spPr>
          <a:xfrm>
            <a:off x="5568533" y="2214282"/>
            <a:ext cx="5916169" cy="4095078"/>
          </a:xfrm>
        </p:spPr>
        <p:txBody>
          <a:bodyPr>
            <a:normAutofit/>
          </a:bodyPr>
          <a:lstStyle/>
          <a:p>
            <a:pPr eaLnBrk="1" hangingPunct="1">
              <a:lnSpc>
                <a:spcPct val="110000"/>
              </a:lnSpc>
              <a:buClr>
                <a:schemeClr val="tx1"/>
              </a:buClr>
            </a:pPr>
            <a:r>
              <a:rPr lang="en-US" altLang="en-US" sz="1500"/>
              <a:t>All windows must be in good condition, solid and intact and fit properly.  Must be weather-stripped as needed to ensure a watertight seal.  All openable windows should have screens.</a:t>
            </a:r>
          </a:p>
          <a:p>
            <a:pPr eaLnBrk="1" hangingPunct="1">
              <a:lnSpc>
                <a:spcPct val="110000"/>
              </a:lnSpc>
              <a:buClr>
                <a:schemeClr val="tx1"/>
              </a:buClr>
            </a:pPr>
            <a:endParaRPr lang="en-US" altLang="en-US" sz="1500"/>
          </a:p>
          <a:p>
            <a:pPr eaLnBrk="1" hangingPunct="1">
              <a:lnSpc>
                <a:spcPct val="110000"/>
              </a:lnSpc>
              <a:buClr>
                <a:schemeClr val="tx1"/>
              </a:buClr>
            </a:pPr>
            <a:r>
              <a:rPr lang="en-US" altLang="en-US" sz="1500"/>
              <a:t>All exterior doors must be weather tight, have all trim intact and operable door knobs.</a:t>
            </a:r>
          </a:p>
          <a:p>
            <a:pPr eaLnBrk="1" hangingPunct="1">
              <a:lnSpc>
                <a:spcPct val="110000"/>
              </a:lnSpc>
              <a:buClr>
                <a:schemeClr val="tx1"/>
              </a:buClr>
            </a:pPr>
            <a:endParaRPr lang="en-US" altLang="en-US" sz="1500"/>
          </a:p>
          <a:p>
            <a:pPr eaLnBrk="1" hangingPunct="1">
              <a:lnSpc>
                <a:spcPct val="110000"/>
              </a:lnSpc>
              <a:buClr>
                <a:schemeClr val="tx1"/>
              </a:buClr>
            </a:pPr>
            <a:r>
              <a:rPr lang="en-US" altLang="en-US" sz="1500"/>
              <a:t>Floors must be in a finished state (no plywood)  – No large cracks or holes, no loose tile or carpet.  No tripping hazards</a:t>
            </a:r>
          </a:p>
          <a:p>
            <a:pPr eaLnBrk="1" hangingPunct="1">
              <a:lnSpc>
                <a:spcPct val="110000"/>
              </a:lnSpc>
              <a:buClr>
                <a:schemeClr val="tx1"/>
              </a:buClr>
            </a:pPr>
            <a:endParaRPr lang="en-US" altLang="en-US" sz="1500"/>
          </a:p>
          <a:p>
            <a:pPr eaLnBrk="1" hangingPunct="1">
              <a:lnSpc>
                <a:spcPct val="110000"/>
              </a:lnSpc>
              <a:buClr>
                <a:schemeClr val="tx1"/>
              </a:buClr>
            </a:pPr>
            <a:r>
              <a:rPr lang="en-US" altLang="en-US" sz="1500"/>
              <a:t>Fixtures in the unit (doors, windows, appliances, etc…) must work as they are designed to work.  </a:t>
            </a:r>
          </a:p>
          <a:p>
            <a:pPr>
              <a:lnSpc>
                <a:spcPct val="110000"/>
              </a:lnSpc>
            </a:pPr>
            <a:endParaRPr lang="en-US" sz="1500"/>
          </a:p>
        </p:txBody>
      </p:sp>
    </p:spTree>
    <p:extLst>
      <p:ext uri="{BB962C8B-B14F-4D97-AF65-F5344CB8AC3E}">
        <p14:creationId xmlns:p14="http://schemas.microsoft.com/office/powerpoint/2010/main" val="33165033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DA8901-FA7A-45E7-8C45-0FB2B4021EAD}"/>
              </a:ext>
            </a:extLst>
          </p:cNvPr>
          <p:cNvSpPr>
            <a:spLocks noGrp="1"/>
          </p:cNvSpPr>
          <p:nvPr>
            <p:ph type="title"/>
          </p:nvPr>
        </p:nvSpPr>
        <p:spPr>
          <a:xfrm>
            <a:off x="612649" y="548638"/>
            <a:ext cx="3493008" cy="5788152"/>
          </a:xfrm>
        </p:spPr>
        <p:txBody>
          <a:bodyPr anchor="ctr">
            <a:normAutofit/>
          </a:bodyPr>
          <a:lstStyle/>
          <a:p>
            <a:r>
              <a:rPr lang="en-US" sz="4000"/>
              <a:t>Inspection Process, continued</a:t>
            </a:r>
          </a:p>
        </p:txBody>
      </p:sp>
      <p:graphicFrame>
        <p:nvGraphicFramePr>
          <p:cNvPr id="5" name="Content Placeholder 2">
            <a:extLst>
              <a:ext uri="{FF2B5EF4-FFF2-40B4-BE49-F238E27FC236}">
                <a16:creationId xmlns:a16="http://schemas.microsoft.com/office/drawing/2014/main" id="{24C2FD1D-B668-09B4-8B33-6FF7CEC5B127}"/>
              </a:ext>
            </a:extLst>
          </p:cNvPr>
          <p:cNvGraphicFramePr>
            <a:graphicFrameLocks noGrp="1"/>
          </p:cNvGraphicFramePr>
          <p:nvPr>
            <p:ph idx="1"/>
            <p:extLst>
              <p:ext uri="{D42A27DB-BD31-4B8C-83A1-F6EECF244321}">
                <p14:modId xmlns:p14="http://schemas.microsoft.com/office/powerpoint/2010/main" val="2485066465"/>
              </p:ext>
            </p:extLst>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965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846385-7509-468E-AFE5-6A2306B00F2A}"/>
              </a:ext>
            </a:extLst>
          </p:cNvPr>
          <p:cNvSpPr>
            <a:spLocks noGrp="1"/>
          </p:cNvSpPr>
          <p:nvPr>
            <p:ph type="title"/>
          </p:nvPr>
        </p:nvSpPr>
        <p:spPr>
          <a:xfrm>
            <a:off x="612649" y="548638"/>
            <a:ext cx="3493008" cy="5788152"/>
          </a:xfrm>
        </p:spPr>
        <p:txBody>
          <a:bodyPr anchor="ctr">
            <a:normAutofit/>
          </a:bodyPr>
          <a:lstStyle/>
          <a:p>
            <a:r>
              <a:rPr lang="en-US" altLang="en-US" sz="3100"/>
              <a:t>Landlord/Family Obligations</a:t>
            </a:r>
            <a:endParaRPr lang="en-US" sz="3100"/>
          </a:p>
        </p:txBody>
      </p:sp>
      <p:graphicFrame>
        <p:nvGraphicFramePr>
          <p:cNvPr id="5" name="Content Placeholder 2">
            <a:extLst>
              <a:ext uri="{FF2B5EF4-FFF2-40B4-BE49-F238E27FC236}">
                <a16:creationId xmlns:a16="http://schemas.microsoft.com/office/drawing/2014/main" id="{3F5CEABC-065E-BC16-D456-DC0FEF79F0AA}"/>
              </a:ext>
            </a:extLst>
          </p:cNvPr>
          <p:cNvGraphicFramePr>
            <a:graphicFrameLocks noGrp="1"/>
          </p:cNvGraphicFramePr>
          <p:nvPr>
            <p:ph idx="1"/>
            <p:extLst>
              <p:ext uri="{D42A27DB-BD31-4B8C-83A1-F6EECF244321}">
                <p14:modId xmlns:p14="http://schemas.microsoft.com/office/powerpoint/2010/main" val="4090517246"/>
              </p:ext>
            </p:extLst>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563706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320A2D-327C-45D7-BF0D-67D0D85C4A3F}"/>
              </a:ext>
            </a:extLst>
          </p:cNvPr>
          <p:cNvSpPr>
            <a:spLocks noGrp="1"/>
          </p:cNvSpPr>
          <p:nvPr>
            <p:ph type="title"/>
          </p:nvPr>
        </p:nvSpPr>
        <p:spPr>
          <a:xfrm>
            <a:off x="612649" y="548638"/>
            <a:ext cx="3493008" cy="5788152"/>
          </a:xfrm>
        </p:spPr>
        <p:txBody>
          <a:bodyPr anchor="ctr">
            <a:normAutofit/>
          </a:bodyPr>
          <a:lstStyle/>
          <a:p>
            <a:r>
              <a:rPr lang="en-US" sz="4000"/>
              <a:t>Inspection Process, continued</a:t>
            </a:r>
          </a:p>
        </p:txBody>
      </p:sp>
      <p:graphicFrame>
        <p:nvGraphicFramePr>
          <p:cNvPr id="5" name="Content Placeholder 2">
            <a:extLst>
              <a:ext uri="{FF2B5EF4-FFF2-40B4-BE49-F238E27FC236}">
                <a16:creationId xmlns:a16="http://schemas.microsoft.com/office/drawing/2014/main" id="{3F745ACE-480B-6A2F-DBBF-6E70336EA0E9}"/>
              </a:ext>
            </a:extLst>
          </p:cNvPr>
          <p:cNvGraphicFramePr>
            <a:graphicFrameLocks noGrp="1"/>
          </p:cNvGraphicFramePr>
          <p:nvPr>
            <p:ph idx="1"/>
            <p:extLst>
              <p:ext uri="{D42A27DB-BD31-4B8C-83A1-F6EECF244321}">
                <p14:modId xmlns:p14="http://schemas.microsoft.com/office/powerpoint/2010/main" val="2390500395"/>
              </p:ext>
            </p:extLst>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4924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B943DC-FCDC-498E-8398-24D0F247137B}"/>
              </a:ext>
            </a:extLst>
          </p:cNvPr>
          <p:cNvSpPr>
            <a:spLocks noGrp="1"/>
          </p:cNvSpPr>
          <p:nvPr>
            <p:ph type="title"/>
          </p:nvPr>
        </p:nvSpPr>
        <p:spPr>
          <a:xfrm>
            <a:off x="612648" y="600074"/>
            <a:ext cx="6035040" cy="1529932"/>
          </a:xfrm>
        </p:spPr>
        <p:txBody>
          <a:bodyPr anchor="b">
            <a:normAutofit/>
          </a:bodyPr>
          <a:lstStyle/>
          <a:p>
            <a:r>
              <a:rPr lang="en-US" dirty="0"/>
              <a:t>Inspection Process, continued</a:t>
            </a:r>
          </a:p>
        </p:txBody>
      </p:sp>
      <p:sp>
        <p:nvSpPr>
          <p:cNvPr id="3" name="Content Placeholder 2">
            <a:extLst>
              <a:ext uri="{FF2B5EF4-FFF2-40B4-BE49-F238E27FC236}">
                <a16:creationId xmlns:a16="http://schemas.microsoft.com/office/drawing/2014/main" id="{88C5557E-DE43-4D69-92E6-7F78B05FDC22}"/>
              </a:ext>
            </a:extLst>
          </p:cNvPr>
          <p:cNvSpPr>
            <a:spLocks noGrp="1"/>
          </p:cNvSpPr>
          <p:nvPr>
            <p:ph idx="1"/>
          </p:nvPr>
        </p:nvSpPr>
        <p:spPr>
          <a:xfrm>
            <a:off x="612647" y="2212848"/>
            <a:ext cx="6035041" cy="4096512"/>
          </a:xfrm>
        </p:spPr>
        <p:txBody>
          <a:bodyPr>
            <a:normAutofit/>
          </a:bodyPr>
          <a:lstStyle/>
          <a:p>
            <a:pPr eaLnBrk="1" hangingPunct="1">
              <a:lnSpc>
                <a:spcPct val="110000"/>
              </a:lnSpc>
              <a:buClr>
                <a:schemeClr val="tx1"/>
              </a:buClr>
              <a:buFont typeface="Arial" panose="020B0604020202020204" pitchFamily="34" charset="0"/>
              <a:buChar char="•"/>
              <a:defRPr/>
            </a:pPr>
            <a:r>
              <a:rPr lang="en-US" altLang="en-US" sz="1400"/>
              <a:t>No missing outlet cover plates or loose frayed wiring. </a:t>
            </a:r>
          </a:p>
          <a:p>
            <a:pPr eaLnBrk="1" hangingPunct="1">
              <a:lnSpc>
                <a:spcPct val="110000"/>
              </a:lnSpc>
              <a:buClr>
                <a:schemeClr val="tx1"/>
              </a:buClr>
              <a:buFont typeface="Georgia" panose="02040502050405020303" pitchFamily="18" charset="0"/>
              <a:buNone/>
              <a:defRPr/>
            </a:pPr>
            <a:endParaRPr lang="en-US" altLang="en-US" sz="1400"/>
          </a:p>
          <a:p>
            <a:pPr eaLnBrk="1" hangingPunct="1">
              <a:lnSpc>
                <a:spcPct val="110000"/>
              </a:lnSpc>
              <a:buClr>
                <a:schemeClr val="tx1"/>
              </a:buClr>
              <a:buFont typeface="Arial" panose="020B0604020202020204" pitchFamily="34" charset="0"/>
              <a:buChar char="•"/>
              <a:defRPr/>
            </a:pPr>
            <a:r>
              <a:rPr lang="en-US" altLang="en-US" sz="1400"/>
              <a:t>Hot and cold running water in bathroom and kitchen.</a:t>
            </a:r>
          </a:p>
          <a:p>
            <a:pPr eaLnBrk="1" hangingPunct="1">
              <a:lnSpc>
                <a:spcPct val="110000"/>
              </a:lnSpc>
              <a:buClr>
                <a:schemeClr val="tx1"/>
              </a:buClr>
              <a:buFont typeface="Georgia" panose="02040502050405020303" pitchFamily="18" charset="0"/>
              <a:buNone/>
              <a:defRPr/>
            </a:pPr>
            <a:endParaRPr lang="en-US" altLang="en-US" sz="1400"/>
          </a:p>
          <a:p>
            <a:pPr eaLnBrk="1" hangingPunct="1">
              <a:lnSpc>
                <a:spcPct val="110000"/>
              </a:lnSpc>
              <a:buClr>
                <a:schemeClr val="tx1"/>
              </a:buClr>
              <a:buFont typeface="Arial" panose="020B0604020202020204" pitchFamily="34" charset="0"/>
              <a:buChar char="•"/>
              <a:defRPr/>
            </a:pPr>
            <a:r>
              <a:rPr lang="en-US" altLang="en-US" sz="1400"/>
              <a:t>Adequate heat source (defined as 65-68 degrees).</a:t>
            </a:r>
          </a:p>
          <a:p>
            <a:pPr eaLnBrk="1" hangingPunct="1">
              <a:lnSpc>
                <a:spcPct val="110000"/>
              </a:lnSpc>
              <a:buClr>
                <a:schemeClr val="tx1"/>
              </a:buClr>
              <a:buFont typeface="Georgia" panose="02040502050405020303" pitchFamily="18" charset="0"/>
              <a:buNone/>
              <a:defRPr/>
            </a:pPr>
            <a:endParaRPr lang="en-US" altLang="en-US" sz="1400"/>
          </a:p>
          <a:p>
            <a:pPr eaLnBrk="1" hangingPunct="1">
              <a:lnSpc>
                <a:spcPct val="110000"/>
              </a:lnSpc>
              <a:buClr>
                <a:schemeClr val="tx1"/>
              </a:buClr>
              <a:buFont typeface="Arial" panose="020B0604020202020204" pitchFamily="34" charset="0"/>
              <a:buChar char="•"/>
              <a:defRPr/>
            </a:pPr>
            <a:r>
              <a:rPr lang="en-US" altLang="en-US" sz="1400"/>
              <a:t>Handrails w/four or more risers.</a:t>
            </a:r>
          </a:p>
          <a:p>
            <a:pPr eaLnBrk="1" hangingPunct="1">
              <a:lnSpc>
                <a:spcPct val="110000"/>
              </a:lnSpc>
              <a:buClr>
                <a:schemeClr val="tx1"/>
              </a:buClr>
              <a:buFont typeface="Georgia" panose="02040502050405020303" pitchFamily="18" charset="0"/>
              <a:buNone/>
              <a:defRPr/>
            </a:pPr>
            <a:endParaRPr lang="en-US" altLang="en-US" sz="1400"/>
          </a:p>
          <a:p>
            <a:pPr eaLnBrk="1" hangingPunct="1">
              <a:lnSpc>
                <a:spcPct val="110000"/>
              </a:lnSpc>
              <a:buClr>
                <a:schemeClr val="tx1"/>
              </a:buClr>
              <a:buFont typeface="Arial" panose="020B0604020202020204" pitchFamily="34" charset="0"/>
              <a:buChar char="•"/>
              <a:defRPr/>
            </a:pPr>
            <a:r>
              <a:rPr lang="en-US" altLang="en-US" sz="1400"/>
              <a:t>Bedrooms must have a floor area of not </a:t>
            </a:r>
          </a:p>
          <a:p>
            <a:pPr marL="109537" indent="0" eaLnBrk="1" hangingPunct="1">
              <a:lnSpc>
                <a:spcPct val="110000"/>
              </a:lnSpc>
              <a:buClr>
                <a:schemeClr val="tx1"/>
              </a:buClr>
              <a:buFont typeface="Georgia" panose="02040502050405020303" pitchFamily="18" charset="0"/>
              <a:buNone/>
              <a:defRPr/>
            </a:pPr>
            <a:r>
              <a:rPr lang="en-US" altLang="en-US" sz="1400"/>
              <a:t>    less than 70 square feet + 50 square feet </a:t>
            </a:r>
          </a:p>
          <a:p>
            <a:pPr marL="109537" indent="0" eaLnBrk="1" hangingPunct="1">
              <a:lnSpc>
                <a:spcPct val="110000"/>
              </a:lnSpc>
              <a:buClr>
                <a:schemeClr val="tx1"/>
              </a:buClr>
              <a:buFont typeface="Georgia" panose="02040502050405020303" pitchFamily="18" charset="0"/>
              <a:buNone/>
              <a:defRPr/>
            </a:pPr>
            <a:r>
              <a:rPr lang="en-US" altLang="en-US" sz="1400"/>
              <a:t>    for each additional person.</a:t>
            </a:r>
          </a:p>
          <a:p>
            <a:pPr>
              <a:lnSpc>
                <a:spcPct val="110000"/>
              </a:lnSpc>
            </a:pPr>
            <a:endParaRPr lang="en-US" sz="1400"/>
          </a:p>
        </p:txBody>
      </p:sp>
      <p:pic>
        <p:nvPicPr>
          <p:cNvPr id="5" name="Picture 4" descr="A white electrical box with wires">
            <a:extLst>
              <a:ext uri="{FF2B5EF4-FFF2-40B4-BE49-F238E27FC236}">
                <a16:creationId xmlns:a16="http://schemas.microsoft.com/office/drawing/2014/main" id="{842BEC9E-6F06-4F87-63E5-3860F4E8EA9D}"/>
              </a:ext>
            </a:extLst>
          </p:cNvPr>
          <p:cNvPicPr>
            <a:picLocks noChangeAspect="1"/>
          </p:cNvPicPr>
          <p:nvPr/>
        </p:nvPicPr>
        <p:blipFill>
          <a:blip r:embed="rId2"/>
          <a:srcRect l="12948" r="34052"/>
          <a:stretch/>
        </p:blipFill>
        <p:spPr>
          <a:xfrm>
            <a:off x="7345680" y="10"/>
            <a:ext cx="4846320" cy="6857990"/>
          </a:xfrm>
          <a:prstGeom prst="rect">
            <a:avLst/>
          </a:prstGeom>
        </p:spPr>
      </p:pic>
    </p:spTree>
    <p:extLst>
      <p:ext uri="{BB962C8B-B14F-4D97-AF65-F5344CB8AC3E}">
        <p14:creationId xmlns:p14="http://schemas.microsoft.com/office/powerpoint/2010/main" val="42431474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8">
            <a:extLst>
              <a:ext uri="{FF2B5EF4-FFF2-40B4-BE49-F238E27FC236}">
                <a16:creationId xmlns:a16="http://schemas.microsoft.com/office/drawing/2014/main" id="{92CC1E4F-F1F0-B945-BE50-C72A7103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BFC9E4-801D-4F18-AAC7-488659386E02}"/>
              </a:ext>
            </a:extLst>
          </p:cNvPr>
          <p:cNvSpPr>
            <a:spLocks noGrp="1"/>
          </p:cNvSpPr>
          <p:nvPr>
            <p:ph type="title"/>
          </p:nvPr>
        </p:nvSpPr>
        <p:spPr>
          <a:xfrm>
            <a:off x="7123007" y="603501"/>
            <a:ext cx="4361693" cy="1527049"/>
          </a:xfrm>
        </p:spPr>
        <p:txBody>
          <a:bodyPr anchor="b">
            <a:normAutofit/>
          </a:bodyPr>
          <a:lstStyle/>
          <a:p>
            <a:r>
              <a:rPr lang="en-US" sz="3300"/>
              <a:t>Inspection Process, continued</a:t>
            </a:r>
          </a:p>
        </p:txBody>
      </p:sp>
      <p:pic>
        <p:nvPicPr>
          <p:cNvPr id="12" name="Picture 4" descr="Throwing empty plastic bottle into the trash">
            <a:extLst>
              <a:ext uri="{FF2B5EF4-FFF2-40B4-BE49-F238E27FC236}">
                <a16:creationId xmlns:a16="http://schemas.microsoft.com/office/drawing/2014/main" id="{BA27E6F8-83C7-F450-5948-CCFB84AFB51B}"/>
              </a:ext>
            </a:extLst>
          </p:cNvPr>
          <p:cNvPicPr>
            <a:picLocks noChangeAspect="1"/>
          </p:cNvPicPr>
          <p:nvPr/>
        </p:nvPicPr>
        <p:blipFill>
          <a:blip r:embed="rId2"/>
          <a:srcRect l="14078" r="23888" b="-1"/>
          <a:stretch/>
        </p:blipFill>
        <p:spPr>
          <a:xfrm>
            <a:off x="1" y="10"/>
            <a:ext cx="6373368" cy="6857990"/>
          </a:xfrm>
          <a:prstGeom prst="rect">
            <a:avLst/>
          </a:prstGeom>
        </p:spPr>
      </p:pic>
      <p:sp>
        <p:nvSpPr>
          <p:cNvPr id="3" name="Content Placeholder 2">
            <a:extLst>
              <a:ext uri="{FF2B5EF4-FFF2-40B4-BE49-F238E27FC236}">
                <a16:creationId xmlns:a16="http://schemas.microsoft.com/office/drawing/2014/main" id="{D9979CA4-67FB-473B-B4AC-5F46F6052AFB}"/>
              </a:ext>
            </a:extLst>
          </p:cNvPr>
          <p:cNvSpPr>
            <a:spLocks noGrp="1"/>
          </p:cNvSpPr>
          <p:nvPr>
            <p:ph idx="1"/>
          </p:nvPr>
        </p:nvSpPr>
        <p:spPr>
          <a:xfrm>
            <a:off x="7123007" y="2212846"/>
            <a:ext cx="4361693" cy="4096514"/>
          </a:xfrm>
        </p:spPr>
        <p:txBody>
          <a:bodyPr>
            <a:normAutofit/>
          </a:bodyPr>
          <a:lstStyle/>
          <a:p>
            <a:pPr>
              <a:lnSpc>
                <a:spcPct val="110000"/>
              </a:lnSpc>
            </a:pPr>
            <a:r>
              <a:rPr lang="en-US" altLang="en-US" sz="1300"/>
              <a:t>If the unit has only ONE meter, that utility must be maintained by the landlord and the family may not pay for that utility!</a:t>
            </a:r>
          </a:p>
          <a:p>
            <a:pPr marL="365760" indent="-256032" eaLnBrk="1" fontAlgn="auto" hangingPunct="1">
              <a:lnSpc>
                <a:spcPct val="110000"/>
              </a:lnSpc>
              <a:spcAft>
                <a:spcPts val="0"/>
              </a:spcAft>
              <a:buClr>
                <a:schemeClr val="accent3"/>
              </a:buClr>
              <a:buFont typeface="Georgia"/>
              <a:buChar char="•"/>
              <a:defRPr/>
            </a:pPr>
            <a:r>
              <a:rPr lang="en-US" sz="1300"/>
              <a:t>No infestation of mice, vermin, roaches, or bedbugs.</a:t>
            </a:r>
          </a:p>
          <a:p>
            <a:pPr marL="365760" indent="-256032" eaLnBrk="1" fontAlgn="auto" hangingPunct="1">
              <a:lnSpc>
                <a:spcPct val="110000"/>
              </a:lnSpc>
              <a:spcAft>
                <a:spcPts val="0"/>
              </a:spcAft>
              <a:buClr>
                <a:schemeClr val="accent3"/>
              </a:buClr>
              <a:buFont typeface="Georgia" panose="02040502050405020303" pitchFamily="18" charset="0"/>
              <a:buNone/>
              <a:defRPr/>
            </a:pPr>
            <a:endParaRPr lang="en-US" sz="1300"/>
          </a:p>
          <a:p>
            <a:pPr marL="365760" indent="-256032" eaLnBrk="1" fontAlgn="auto" hangingPunct="1">
              <a:lnSpc>
                <a:spcPct val="110000"/>
              </a:lnSpc>
              <a:spcAft>
                <a:spcPts val="0"/>
              </a:spcAft>
              <a:buClr>
                <a:schemeClr val="accent3"/>
              </a:buClr>
              <a:buFont typeface="Georgia"/>
              <a:buChar char="•"/>
              <a:defRPr/>
            </a:pPr>
            <a:r>
              <a:rPr lang="en-US" sz="1300"/>
              <a:t>No piles of garbage, debris, or non-working vehicles.</a:t>
            </a:r>
          </a:p>
          <a:p>
            <a:pPr marL="365760" indent="-256032" eaLnBrk="1" fontAlgn="auto" hangingPunct="1">
              <a:lnSpc>
                <a:spcPct val="110000"/>
              </a:lnSpc>
              <a:spcAft>
                <a:spcPts val="0"/>
              </a:spcAft>
              <a:buClr>
                <a:schemeClr val="accent3"/>
              </a:buClr>
              <a:buFont typeface="Georgia" panose="02040502050405020303" pitchFamily="18" charset="0"/>
              <a:buNone/>
              <a:defRPr/>
            </a:pPr>
            <a:endParaRPr lang="en-US" sz="1300"/>
          </a:p>
          <a:p>
            <a:pPr marL="365760" indent="-256032" eaLnBrk="1" fontAlgn="auto" hangingPunct="1">
              <a:lnSpc>
                <a:spcPct val="110000"/>
              </a:lnSpc>
              <a:spcAft>
                <a:spcPts val="0"/>
              </a:spcAft>
              <a:buClr>
                <a:schemeClr val="accent3"/>
              </a:buClr>
              <a:buFont typeface="Georgia"/>
              <a:buChar char="•"/>
              <a:defRPr/>
            </a:pPr>
            <a:r>
              <a:rPr lang="en-US" sz="1300"/>
              <a:t>Working toilet, tub/shower and sink.</a:t>
            </a:r>
          </a:p>
          <a:p>
            <a:pPr marL="365760" indent="-256032" eaLnBrk="1" fontAlgn="auto" hangingPunct="1">
              <a:lnSpc>
                <a:spcPct val="110000"/>
              </a:lnSpc>
              <a:spcAft>
                <a:spcPts val="0"/>
              </a:spcAft>
              <a:buClr>
                <a:schemeClr val="accent3"/>
              </a:buClr>
              <a:buFont typeface="Georgia" panose="02040502050405020303" pitchFamily="18" charset="0"/>
              <a:buNone/>
              <a:defRPr/>
            </a:pPr>
            <a:endParaRPr lang="en-US" sz="1300"/>
          </a:p>
          <a:p>
            <a:pPr marL="365760" indent="-256032" eaLnBrk="1" fontAlgn="auto" hangingPunct="1">
              <a:lnSpc>
                <a:spcPct val="110000"/>
              </a:lnSpc>
              <a:spcAft>
                <a:spcPts val="0"/>
              </a:spcAft>
              <a:buClr>
                <a:schemeClr val="accent3"/>
              </a:buClr>
              <a:buFont typeface="Georgia"/>
              <a:buChar char="•"/>
              <a:defRPr/>
            </a:pPr>
            <a:r>
              <a:rPr lang="en-US" sz="1300"/>
              <a:t>Gutters and downspouts are not required; however, if they are present they must be in good condition.</a:t>
            </a:r>
          </a:p>
          <a:p>
            <a:pPr>
              <a:lnSpc>
                <a:spcPct val="110000"/>
              </a:lnSpc>
            </a:pPr>
            <a:endParaRPr lang="en-US" sz="1300"/>
          </a:p>
        </p:txBody>
      </p:sp>
    </p:spTree>
    <p:extLst>
      <p:ext uri="{BB962C8B-B14F-4D97-AF65-F5344CB8AC3E}">
        <p14:creationId xmlns:p14="http://schemas.microsoft.com/office/powerpoint/2010/main" val="38491072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E0B8B-6A00-48D8-A384-FFCBD8BC0BD4}"/>
              </a:ext>
            </a:extLst>
          </p:cNvPr>
          <p:cNvSpPr>
            <a:spLocks noGrp="1"/>
          </p:cNvSpPr>
          <p:nvPr>
            <p:ph type="title"/>
          </p:nvPr>
        </p:nvSpPr>
        <p:spPr/>
        <p:txBody>
          <a:bodyPr/>
          <a:lstStyle/>
          <a:p>
            <a:r>
              <a:rPr lang="en-US" dirty="0"/>
              <a:t>Infestation</a:t>
            </a:r>
          </a:p>
        </p:txBody>
      </p:sp>
      <p:sp>
        <p:nvSpPr>
          <p:cNvPr id="3" name="Content Placeholder 2">
            <a:extLst>
              <a:ext uri="{FF2B5EF4-FFF2-40B4-BE49-F238E27FC236}">
                <a16:creationId xmlns:a16="http://schemas.microsoft.com/office/drawing/2014/main" id="{8D9FF9C8-E6E2-40FE-87AD-99A3AB9DF407}"/>
              </a:ext>
            </a:extLst>
          </p:cNvPr>
          <p:cNvSpPr>
            <a:spLocks noGrp="1"/>
          </p:cNvSpPr>
          <p:nvPr>
            <p:ph idx="1"/>
          </p:nvPr>
        </p:nvSpPr>
        <p:spPr/>
        <p:txBody>
          <a:bodyPr/>
          <a:lstStyle/>
          <a:p>
            <a:pPr marL="0" indent="0" eaLnBrk="1" hangingPunct="1">
              <a:buFont typeface="Wingdings 2" panose="05020102010507070707" pitchFamily="18" charset="2"/>
              <a:buNone/>
              <a:defRPr/>
            </a:pPr>
            <a:r>
              <a:rPr lang="en-US" altLang="en-US" sz="2000" b="1" u="sng">
                <a:latin typeface="Constantia" panose="02030602050306030303" pitchFamily="18" charset="0"/>
              </a:rPr>
              <a:t>IMPORTANT</a:t>
            </a:r>
            <a:r>
              <a:rPr lang="en-US" altLang="en-US" sz="2000" b="1">
                <a:latin typeface="Constantia" panose="02030602050306030303" pitchFamily="18" charset="0"/>
              </a:rPr>
              <a:t> -- POLICY CONCERNING INFESTATION AND DETERMINATION OF RESPONSIBILITY</a:t>
            </a:r>
            <a:r>
              <a:rPr lang="en-US" altLang="en-US" sz="2000">
                <a:latin typeface="Constantia" panose="02030602050306030303" pitchFamily="18" charset="0"/>
              </a:rPr>
              <a:t>:  </a:t>
            </a:r>
          </a:p>
          <a:p>
            <a:pPr marL="0" indent="0" eaLnBrk="1" hangingPunct="1">
              <a:buFont typeface="Wingdings 2" panose="05020102010507070707" pitchFamily="18" charset="2"/>
              <a:buNone/>
              <a:defRPr/>
            </a:pPr>
            <a:endParaRPr lang="en-US" altLang="en-US" sz="2000">
              <a:solidFill>
                <a:srgbClr val="FF0000"/>
              </a:solidFill>
              <a:latin typeface="Constantia" panose="02030602050306030303" pitchFamily="18" charset="0"/>
            </a:endParaRPr>
          </a:p>
          <a:p>
            <a:pPr eaLnBrk="1" hangingPunct="1">
              <a:defRPr/>
            </a:pPr>
            <a:r>
              <a:rPr lang="en-US" altLang="en-US" sz="2000">
                <a:latin typeface="Constantia" panose="02030602050306030303" pitchFamily="18" charset="0"/>
              </a:rPr>
              <a:t>Effective July 1, 2017, the landlord is responsible for extermination of vermin and other infestation.  If the landlord determines the infestation is caused by housekeeping habits that had previously been addressed with the tenant, the family </a:t>
            </a:r>
            <a:r>
              <a:rPr lang="en-US" altLang="en-US" sz="2000" u="sng">
                <a:latin typeface="Constantia" panose="02030602050306030303" pitchFamily="18" charset="0"/>
              </a:rPr>
              <a:t>may</a:t>
            </a:r>
            <a:r>
              <a:rPr lang="en-US" altLang="en-US" sz="2000">
                <a:latin typeface="Constantia" panose="02030602050306030303" pitchFamily="18" charset="0"/>
              </a:rPr>
              <a:t> be in violation of their lease agreement and family obligations.  This is cause for eviction and termination of their assistance.  The landlord will need to show documentation that the pest controller and/or landlord addressed housekeeping habits with the family.</a:t>
            </a:r>
            <a:endParaRPr lang="en-US" altLang="en-US" sz="2000"/>
          </a:p>
          <a:p>
            <a:endParaRPr lang="en-US" dirty="0"/>
          </a:p>
        </p:txBody>
      </p:sp>
    </p:spTree>
    <p:extLst>
      <p:ext uri="{BB962C8B-B14F-4D97-AF65-F5344CB8AC3E}">
        <p14:creationId xmlns:p14="http://schemas.microsoft.com/office/powerpoint/2010/main" val="27164685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FAFBB-0A8E-47D7-93AF-7F60F3F7DCE6}"/>
              </a:ext>
            </a:extLst>
          </p:cNvPr>
          <p:cNvSpPr>
            <a:spLocks noGrp="1"/>
          </p:cNvSpPr>
          <p:nvPr>
            <p:ph type="title"/>
          </p:nvPr>
        </p:nvSpPr>
        <p:spPr/>
        <p:txBody>
          <a:bodyPr/>
          <a:lstStyle/>
          <a:p>
            <a:r>
              <a:rPr lang="en-US" dirty="0"/>
              <a:t>Infestation, continued</a:t>
            </a:r>
          </a:p>
        </p:txBody>
      </p:sp>
      <p:sp>
        <p:nvSpPr>
          <p:cNvPr id="3" name="Content Placeholder 2">
            <a:extLst>
              <a:ext uri="{FF2B5EF4-FFF2-40B4-BE49-F238E27FC236}">
                <a16:creationId xmlns:a16="http://schemas.microsoft.com/office/drawing/2014/main" id="{D29E9027-F138-49FC-8D28-6F92F0DEB450}"/>
              </a:ext>
            </a:extLst>
          </p:cNvPr>
          <p:cNvSpPr>
            <a:spLocks noGrp="1"/>
          </p:cNvSpPr>
          <p:nvPr>
            <p:ph idx="1"/>
          </p:nvPr>
        </p:nvSpPr>
        <p:spPr/>
        <p:txBody>
          <a:bodyPr>
            <a:normAutofit/>
          </a:bodyPr>
          <a:lstStyle/>
          <a:p>
            <a:pPr eaLnBrk="1" hangingPunct="1">
              <a:defRPr/>
            </a:pPr>
            <a:r>
              <a:rPr lang="en-US" altLang="en-US" sz="2000">
                <a:latin typeface="Constantia" panose="02030602050306030303" pitchFamily="18" charset="0"/>
              </a:rPr>
              <a:t>The decision to modify the policy was based on comments and concerns from the Public Hearing for the Raise Up Annual Plan and was based on the recommendations of the Legal Aid Society.  The policy reads:  </a:t>
            </a:r>
          </a:p>
          <a:p>
            <a:pPr eaLnBrk="1" hangingPunct="1">
              <a:defRPr/>
            </a:pPr>
            <a:endParaRPr lang="en-US" altLang="en-US" sz="2000">
              <a:latin typeface="Constantia" panose="02030602050306030303" pitchFamily="18" charset="0"/>
            </a:endParaRPr>
          </a:p>
          <a:p>
            <a:pPr marL="400050" indent="-400050" eaLnBrk="1" hangingPunct="1">
              <a:buFontTx/>
              <a:buAutoNum type="romanUcPeriod"/>
              <a:defRPr/>
            </a:pPr>
            <a:r>
              <a:rPr lang="en-US" altLang="en-US" sz="2000" b="1" u="sng">
                <a:latin typeface="Constantia" panose="02030602050306030303" pitchFamily="18" charset="0"/>
              </a:rPr>
              <a:t>DETERMINATION OF RESPONSIBILITY</a:t>
            </a:r>
          </a:p>
          <a:p>
            <a:pPr eaLnBrk="1" hangingPunct="1">
              <a:defRPr/>
            </a:pPr>
            <a:r>
              <a:rPr lang="en-US" altLang="en-US" sz="2000">
                <a:latin typeface="Constantia" panose="02030602050306030303" pitchFamily="18" charset="0"/>
              </a:rPr>
              <a:t>The owner shall exterminate vermin and other infestations as may be necessary to keep the premises in a fit and habitable conditions provided; however, that where an infestation is repeated and caused by housekeeping habits that were previously made known to the family by the owner or pest controller, it may be considered a lease violation and cause for eviction.  The PHA may also terminate the family’s assistance on that basis.</a:t>
            </a:r>
          </a:p>
          <a:p>
            <a:endParaRPr lang="en-US" dirty="0"/>
          </a:p>
        </p:txBody>
      </p:sp>
    </p:spTree>
    <p:extLst>
      <p:ext uri="{BB962C8B-B14F-4D97-AF65-F5344CB8AC3E}">
        <p14:creationId xmlns:p14="http://schemas.microsoft.com/office/powerpoint/2010/main" val="36116374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3">
            <a:extLst>
              <a:ext uri="{FF2B5EF4-FFF2-40B4-BE49-F238E27FC236}">
                <a16:creationId xmlns:a16="http://schemas.microsoft.com/office/drawing/2014/main" id="{6ACA6F80-D392-A64E-3CF8-F28F1CCEE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1FD66135-1FE4-4097-B96F-A3D5CF481C13}"/>
              </a:ext>
            </a:extLst>
          </p:cNvPr>
          <p:cNvSpPr>
            <a:spLocks noGrp="1"/>
          </p:cNvSpPr>
          <p:nvPr>
            <p:ph type="title"/>
          </p:nvPr>
        </p:nvSpPr>
        <p:spPr>
          <a:xfrm>
            <a:off x="612648" y="548640"/>
            <a:ext cx="4803224" cy="1298446"/>
          </a:xfrm>
        </p:spPr>
        <p:txBody>
          <a:bodyPr>
            <a:normAutofit/>
          </a:bodyPr>
          <a:lstStyle/>
          <a:p>
            <a:r>
              <a:rPr lang="en-US" dirty="0"/>
              <a:t>Lead-based Paint Requirements</a:t>
            </a:r>
          </a:p>
        </p:txBody>
      </p:sp>
      <p:pic>
        <p:nvPicPr>
          <p:cNvPr id="5" name="Picture 4" descr="A roller paint in white">
            <a:extLst>
              <a:ext uri="{FF2B5EF4-FFF2-40B4-BE49-F238E27FC236}">
                <a16:creationId xmlns:a16="http://schemas.microsoft.com/office/drawing/2014/main" id="{8C8465C8-98A8-A1C0-16B3-0A7C544CC561}"/>
              </a:ext>
            </a:extLst>
          </p:cNvPr>
          <p:cNvPicPr>
            <a:picLocks noChangeAspect="1"/>
          </p:cNvPicPr>
          <p:nvPr/>
        </p:nvPicPr>
        <p:blipFill>
          <a:blip r:embed="rId2"/>
          <a:srcRect l="27245" r="-1" b="-1"/>
          <a:stretch/>
        </p:blipFill>
        <p:spPr>
          <a:xfrm>
            <a:off x="731521" y="2011679"/>
            <a:ext cx="4684352" cy="4297680"/>
          </a:xfrm>
          <a:prstGeom prst="rect">
            <a:avLst/>
          </a:prstGeom>
        </p:spPr>
      </p:pic>
      <p:sp>
        <p:nvSpPr>
          <p:cNvPr id="3" name="Content Placeholder 2">
            <a:extLst>
              <a:ext uri="{FF2B5EF4-FFF2-40B4-BE49-F238E27FC236}">
                <a16:creationId xmlns:a16="http://schemas.microsoft.com/office/drawing/2014/main" id="{8FE4FAD3-2F10-4415-9741-8091E27D69CD}"/>
              </a:ext>
            </a:extLst>
          </p:cNvPr>
          <p:cNvSpPr>
            <a:spLocks noGrp="1"/>
          </p:cNvSpPr>
          <p:nvPr>
            <p:ph idx="1"/>
          </p:nvPr>
        </p:nvSpPr>
        <p:spPr>
          <a:xfrm>
            <a:off x="6028520" y="548637"/>
            <a:ext cx="5546770" cy="5760723"/>
          </a:xfrm>
        </p:spPr>
        <p:txBody>
          <a:bodyPr>
            <a:normAutofit/>
          </a:bodyPr>
          <a:lstStyle/>
          <a:p>
            <a:pPr eaLnBrk="1" hangingPunct="1">
              <a:lnSpc>
                <a:spcPct val="110000"/>
              </a:lnSpc>
              <a:buFont typeface="Arial" panose="020B0604020202020204" pitchFamily="34" charset="0"/>
              <a:buChar char="•"/>
            </a:pPr>
            <a:r>
              <a:rPr lang="en-US" altLang="en-US" sz="1400"/>
              <a:t>Lead interferes with the development of the nervous system and internal organs.</a:t>
            </a:r>
          </a:p>
          <a:p>
            <a:pPr eaLnBrk="1" hangingPunct="1">
              <a:lnSpc>
                <a:spcPct val="110000"/>
              </a:lnSpc>
              <a:buFont typeface="Georgia" panose="02040502050405020303" pitchFamily="18" charset="0"/>
              <a:buNone/>
            </a:pPr>
            <a:endParaRPr lang="en-US" altLang="en-US" sz="1400"/>
          </a:p>
          <a:p>
            <a:pPr eaLnBrk="1" hangingPunct="1">
              <a:lnSpc>
                <a:spcPct val="110000"/>
              </a:lnSpc>
              <a:buFont typeface="Arial" panose="020B0604020202020204" pitchFamily="34" charset="0"/>
              <a:buChar char="•"/>
            </a:pPr>
            <a:r>
              <a:rPr lang="en-US" altLang="en-US" sz="1400"/>
              <a:t>Inspectors need to identify deteriorated paint in units that they inspect.  </a:t>
            </a:r>
          </a:p>
          <a:p>
            <a:pPr eaLnBrk="1" hangingPunct="1">
              <a:lnSpc>
                <a:spcPct val="110000"/>
              </a:lnSpc>
              <a:buFont typeface="Georgia" panose="02040502050405020303" pitchFamily="18" charset="0"/>
              <a:buNone/>
            </a:pPr>
            <a:endParaRPr lang="en-US" altLang="en-US" sz="1400"/>
          </a:p>
          <a:p>
            <a:pPr eaLnBrk="1" hangingPunct="1">
              <a:lnSpc>
                <a:spcPct val="110000"/>
              </a:lnSpc>
              <a:buFont typeface="Arial" panose="020B0604020202020204" pitchFamily="34" charset="0"/>
              <a:buChar char="•"/>
            </a:pPr>
            <a:r>
              <a:rPr lang="en-US" altLang="en-US" sz="1400"/>
              <a:t>Deteriorated paint is defined under HUD Regulation 24 CFR 35:</a:t>
            </a:r>
          </a:p>
          <a:p>
            <a:pPr eaLnBrk="1" hangingPunct="1">
              <a:lnSpc>
                <a:spcPct val="110000"/>
              </a:lnSpc>
              <a:buFont typeface="Wingdings" panose="05000000000000000000" pitchFamily="2" charset="2"/>
              <a:buChar char="Ø"/>
            </a:pPr>
            <a:endParaRPr lang="en-US" altLang="en-US" sz="1400"/>
          </a:p>
          <a:p>
            <a:pPr eaLnBrk="1" hangingPunct="1">
              <a:lnSpc>
                <a:spcPct val="110000"/>
              </a:lnSpc>
              <a:buFont typeface="Wingdings" panose="05000000000000000000" pitchFamily="2" charset="2"/>
              <a:buNone/>
            </a:pPr>
            <a:r>
              <a:rPr lang="en-US" altLang="en-US" sz="1400" b="1" u="sng"/>
              <a:t>IF</a:t>
            </a:r>
            <a:r>
              <a:rPr lang="en-US" altLang="en-US" sz="1400"/>
              <a:t> the unit was built before 1978 </a:t>
            </a:r>
            <a:r>
              <a:rPr lang="en-US" altLang="en-US" sz="1400" b="1" u="sng"/>
              <a:t>AND</a:t>
            </a:r>
            <a:r>
              <a:rPr lang="en-US" altLang="en-US" sz="1400"/>
              <a:t> you are renting to a family with children under the age of 6 </a:t>
            </a:r>
            <a:r>
              <a:rPr lang="en-US" altLang="en-US" sz="1400" b="1" u="sng"/>
              <a:t>AND</a:t>
            </a:r>
            <a:r>
              <a:rPr lang="en-US" altLang="en-US" sz="1400"/>
              <a:t> the unit has </a:t>
            </a:r>
            <a:r>
              <a:rPr lang="en-US" altLang="en-US" sz="1400" b="1" u="sng"/>
              <a:t>ANY</a:t>
            </a:r>
            <a:r>
              <a:rPr lang="en-US" altLang="en-US" sz="1400"/>
              <a:t> deteriorated paint, you will be asked to scrape and paint the unit.  It is strongly suggested that you do this </a:t>
            </a:r>
            <a:r>
              <a:rPr lang="en-US" altLang="en-US" sz="1400" b="1"/>
              <a:t>BEFORE</a:t>
            </a:r>
            <a:r>
              <a:rPr lang="en-US" altLang="en-US" sz="1400"/>
              <a:t> the inspection due to the costliness of Lead Clearance Testing.  If Raise Up inspects the unit and it is determined that the amount of deteriorated paint is above de minimus, HUD Regulations state that an owner must have the  unit inspected by a Certified Clearance Tester (at the owner’s expense) and that the results must be submitted to the Raise Up Inspection Department.</a:t>
            </a:r>
          </a:p>
          <a:p>
            <a:pPr>
              <a:lnSpc>
                <a:spcPct val="110000"/>
              </a:lnSpc>
            </a:pPr>
            <a:endParaRPr lang="en-US" sz="1400"/>
          </a:p>
        </p:txBody>
      </p:sp>
    </p:spTree>
    <p:extLst>
      <p:ext uri="{BB962C8B-B14F-4D97-AF65-F5344CB8AC3E}">
        <p14:creationId xmlns:p14="http://schemas.microsoft.com/office/powerpoint/2010/main" val="15416825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7B12CA-EB7C-4972-B16F-DA994C6ADD61}"/>
              </a:ext>
            </a:extLst>
          </p:cNvPr>
          <p:cNvSpPr>
            <a:spLocks noGrp="1"/>
          </p:cNvSpPr>
          <p:nvPr>
            <p:ph type="title"/>
          </p:nvPr>
        </p:nvSpPr>
        <p:spPr>
          <a:xfrm>
            <a:off x="5568534" y="603504"/>
            <a:ext cx="5916169" cy="1527048"/>
          </a:xfrm>
        </p:spPr>
        <p:txBody>
          <a:bodyPr anchor="b">
            <a:normAutofit/>
          </a:bodyPr>
          <a:lstStyle/>
          <a:p>
            <a:r>
              <a:rPr lang="en-US" dirty="0"/>
              <a:t>Lead-based Paint Requirements, continued</a:t>
            </a:r>
          </a:p>
        </p:txBody>
      </p:sp>
      <p:pic>
        <p:nvPicPr>
          <p:cNvPr id="5" name="Picture 4" descr="A roller paint in white">
            <a:extLst>
              <a:ext uri="{FF2B5EF4-FFF2-40B4-BE49-F238E27FC236}">
                <a16:creationId xmlns:a16="http://schemas.microsoft.com/office/drawing/2014/main" id="{D2F9FB3B-87DA-32F9-3716-69299A77045F}"/>
              </a:ext>
            </a:extLst>
          </p:cNvPr>
          <p:cNvPicPr>
            <a:picLocks noChangeAspect="1"/>
          </p:cNvPicPr>
          <p:nvPr/>
        </p:nvPicPr>
        <p:blipFill>
          <a:blip r:embed="rId2"/>
          <a:srcRect l="45017" r="7190" b="-1"/>
          <a:stretch/>
        </p:blipFill>
        <p:spPr>
          <a:xfrm>
            <a:off x="20" y="10"/>
            <a:ext cx="4910308" cy="6857990"/>
          </a:xfrm>
          <a:prstGeom prst="rect">
            <a:avLst/>
          </a:prstGeom>
        </p:spPr>
      </p:pic>
      <p:sp>
        <p:nvSpPr>
          <p:cNvPr id="3" name="Content Placeholder 2">
            <a:extLst>
              <a:ext uri="{FF2B5EF4-FFF2-40B4-BE49-F238E27FC236}">
                <a16:creationId xmlns:a16="http://schemas.microsoft.com/office/drawing/2014/main" id="{AF428E86-918D-4B7F-91A3-F61CB6B43DCB}"/>
              </a:ext>
            </a:extLst>
          </p:cNvPr>
          <p:cNvSpPr>
            <a:spLocks noGrp="1"/>
          </p:cNvSpPr>
          <p:nvPr>
            <p:ph idx="1"/>
          </p:nvPr>
        </p:nvSpPr>
        <p:spPr>
          <a:xfrm>
            <a:off x="5568533" y="2214282"/>
            <a:ext cx="5916169" cy="4095078"/>
          </a:xfrm>
        </p:spPr>
        <p:txBody>
          <a:bodyPr>
            <a:normAutofit/>
          </a:bodyPr>
          <a:lstStyle/>
          <a:p>
            <a:pPr eaLnBrk="1" hangingPunct="1">
              <a:lnSpc>
                <a:spcPct val="110000"/>
              </a:lnSpc>
              <a:buFont typeface="Wingdings" panose="05000000000000000000" pitchFamily="2" charset="2"/>
              <a:buNone/>
            </a:pPr>
            <a:r>
              <a:rPr lang="en-US" altLang="en-US" sz="1000"/>
              <a:t>The Lead Clearance Testing must approve any interior or</a:t>
            </a:r>
          </a:p>
          <a:p>
            <a:pPr eaLnBrk="1" hangingPunct="1">
              <a:lnSpc>
                <a:spcPct val="110000"/>
              </a:lnSpc>
              <a:buFont typeface="Wingdings" panose="05000000000000000000" pitchFamily="2" charset="2"/>
              <a:buNone/>
            </a:pPr>
            <a:r>
              <a:rPr lang="en-US" altLang="en-US" sz="1000"/>
              <a:t>exterior paint or coating that is peeling, chipping, chalking</a:t>
            </a:r>
          </a:p>
          <a:p>
            <a:pPr eaLnBrk="1" hangingPunct="1">
              <a:lnSpc>
                <a:spcPct val="110000"/>
              </a:lnSpc>
              <a:buFont typeface="Wingdings" panose="05000000000000000000" pitchFamily="2" charset="2"/>
              <a:buNone/>
            </a:pPr>
            <a:r>
              <a:rPr lang="en-US" altLang="en-US" sz="1000"/>
              <a:t>or cracking, or any paint or coating located on an interior or</a:t>
            </a:r>
          </a:p>
          <a:p>
            <a:pPr eaLnBrk="1" hangingPunct="1">
              <a:lnSpc>
                <a:spcPct val="110000"/>
              </a:lnSpc>
              <a:buFont typeface="Wingdings" panose="05000000000000000000" pitchFamily="2" charset="2"/>
              <a:buNone/>
            </a:pPr>
            <a:r>
              <a:rPr lang="en-US" altLang="en-US" sz="1000"/>
              <a:t>exterior  surface or fixture that is otherwise damaged or </a:t>
            </a:r>
          </a:p>
          <a:p>
            <a:pPr eaLnBrk="1" hangingPunct="1">
              <a:lnSpc>
                <a:spcPct val="110000"/>
              </a:lnSpc>
              <a:buFont typeface="Wingdings" panose="05000000000000000000" pitchFamily="2" charset="2"/>
              <a:buNone/>
            </a:pPr>
            <a:r>
              <a:rPr lang="en-US" altLang="en-US" sz="1000"/>
              <a:t>separated from the material on which it should be adhered</a:t>
            </a:r>
          </a:p>
          <a:p>
            <a:pPr eaLnBrk="1" hangingPunct="1">
              <a:lnSpc>
                <a:spcPct val="110000"/>
              </a:lnSpc>
              <a:buFont typeface="Wingdings" panose="05000000000000000000" pitchFamily="2" charset="2"/>
              <a:buNone/>
            </a:pPr>
            <a:r>
              <a:rPr lang="en-US" altLang="en-US" sz="1000"/>
              <a:t>to.</a:t>
            </a:r>
          </a:p>
          <a:p>
            <a:pPr eaLnBrk="1" hangingPunct="1">
              <a:lnSpc>
                <a:spcPct val="110000"/>
              </a:lnSpc>
              <a:buFont typeface="Wingdings" panose="05000000000000000000" pitchFamily="2" charset="2"/>
              <a:buNone/>
            </a:pPr>
            <a:endParaRPr lang="en-US" altLang="en-US" sz="1000"/>
          </a:p>
          <a:p>
            <a:pPr eaLnBrk="1" hangingPunct="1">
              <a:lnSpc>
                <a:spcPct val="110000"/>
              </a:lnSpc>
              <a:buFont typeface="Georgia" panose="02040502050405020303" pitchFamily="18" charset="0"/>
              <a:buNone/>
            </a:pPr>
            <a:r>
              <a:rPr lang="en-US" altLang="en-US" sz="1000"/>
              <a:t>Explanation of below de minimus –VS- above de minimus.  </a:t>
            </a:r>
            <a:r>
              <a:rPr lang="en-US" altLang="en-US" sz="1000" b="1" u="sng"/>
              <a:t>Above de minimus requires Lead Clearance Testing!)</a:t>
            </a:r>
          </a:p>
          <a:p>
            <a:pPr eaLnBrk="1" hangingPunct="1">
              <a:lnSpc>
                <a:spcPct val="110000"/>
              </a:lnSpc>
              <a:buFont typeface="Georgia" panose="02040502050405020303" pitchFamily="18" charset="0"/>
              <a:buNone/>
            </a:pPr>
            <a:endParaRPr lang="en-US" altLang="en-US" sz="1000" b="1" u="sng"/>
          </a:p>
          <a:p>
            <a:pPr lvl="1" eaLnBrk="1" hangingPunct="1">
              <a:lnSpc>
                <a:spcPct val="110000"/>
              </a:lnSpc>
            </a:pPr>
            <a:r>
              <a:rPr lang="en-US" altLang="en-US" sz="1000"/>
              <a:t>(SMALL AREA) More than 10% = Above de minimus.</a:t>
            </a:r>
          </a:p>
          <a:p>
            <a:pPr lvl="1" eaLnBrk="1" hangingPunct="1">
              <a:lnSpc>
                <a:spcPct val="110000"/>
              </a:lnSpc>
              <a:buFont typeface="Georgia" panose="02040502050405020303" pitchFamily="18" charset="0"/>
              <a:buNone/>
            </a:pPr>
            <a:endParaRPr lang="en-US" altLang="en-US" sz="1000"/>
          </a:p>
          <a:p>
            <a:pPr lvl="1" eaLnBrk="1" hangingPunct="1">
              <a:lnSpc>
                <a:spcPct val="110000"/>
              </a:lnSpc>
            </a:pPr>
            <a:r>
              <a:rPr lang="en-US" altLang="en-US" sz="1000"/>
              <a:t>(LARGE AREA) More than 2 sq ft of interior room = Above de minimus.</a:t>
            </a:r>
          </a:p>
          <a:p>
            <a:pPr lvl="1" eaLnBrk="1" hangingPunct="1">
              <a:lnSpc>
                <a:spcPct val="110000"/>
              </a:lnSpc>
              <a:buFont typeface="Georgia" panose="02040502050405020303" pitchFamily="18" charset="0"/>
              <a:buNone/>
            </a:pPr>
            <a:endParaRPr lang="en-US" altLang="en-US" sz="1000"/>
          </a:p>
          <a:p>
            <a:pPr lvl="1" eaLnBrk="1" hangingPunct="1">
              <a:lnSpc>
                <a:spcPct val="110000"/>
              </a:lnSpc>
            </a:pPr>
            <a:r>
              <a:rPr lang="en-US" altLang="en-US" sz="1000"/>
              <a:t>More than 20 sq ft for exterior services (4’ and 6” on each side) = Above de minimus</a:t>
            </a:r>
          </a:p>
          <a:p>
            <a:pPr>
              <a:lnSpc>
                <a:spcPct val="110000"/>
              </a:lnSpc>
            </a:pPr>
            <a:endParaRPr lang="en-US" sz="1000"/>
          </a:p>
        </p:txBody>
      </p:sp>
    </p:spTree>
    <p:extLst>
      <p:ext uri="{BB962C8B-B14F-4D97-AF65-F5344CB8AC3E}">
        <p14:creationId xmlns:p14="http://schemas.microsoft.com/office/powerpoint/2010/main" val="20623922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7174A-3B64-4BD0-A0D7-481E184361DA}"/>
              </a:ext>
            </a:extLst>
          </p:cNvPr>
          <p:cNvSpPr>
            <a:spLocks noGrp="1"/>
          </p:cNvSpPr>
          <p:nvPr>
            <p:ph type="title"/>
          </p:nvPr>
        </p:nvSpPr>
        <p:spPr/>
        <p:txBody>
          <a:bodyPr/>
          <a:lstStyle/>
          <a:p>
            <a:r>
              <a:rPr lang="en-US" dirty="0"/>
              <a:t>Lead-based Paint Requirements, continued</a:t>
            </a:r>
          </a:p>
        </p:txBody>
      </p:sp>
      <p:sp>
        <p:nvSpPr>
          <p:cNvPr id="3" name="Content Placeholder 2">
            <a:extLst>
              <a:ext uri="{FF2B5EF4-FFF2-40B4-BE49-F238E27FC236}">
                <a16:creationId xmlns:a16="http://schemas.microsoft.com/office/drawing/2014/main" id="{3415077E-4B89-4044-B068-628C961B443C}"/>
              </a:ext>
            </a:extLst>
          </p:cNvPr>
          <p:cNvSpPr>
            <a:spLocks noGrp="1"/>
          </p:cNvSpPr>
          <p:nvPr>
            <p:ph idx="1"/>
          </p:nvPr>
        </p:nvSpPr>
        <p:spPr/>
        <p:txBody>
          <a:bodyPr/>
          <a:lstStyle/>
          <a:p>
            <a:pPr eaLnBrk="1" hangingPunct="1">
              <a:buFont typeface="Wingdings" panose="05000000000000000000" pitchFamily="2" charset="2"/>
              <a:buNone/>
            </a:pPr>
            <a:r>
              <a:rPr lang="en-US" altLang="en-US" dirty="0"/>
              <a:t>If your unit requires a Lead-Based Paint certification, you may find Certified Lead-Based Paint Clearance Inspectors by going to  </a:t>
            </a:r>
            <a:r>
              <a:rPr lang="en-US" altLang="en-US" dirty="0">
                <a:ea typeface="Times New Roman" panose="02020603050405020304" pitchFamily="18" charset="0"/>
                <a:cs typeface="Arial" panose="020B0604020202020204" pitchFamily="34" charset="0"/>
                <a:hlinkClick r:id="rId2"/>
              </a:rPr>
              <a:t>www.odh.ohio.gov</a:t>
            </a:r>
            <a:r>
              <a:rPr lang="en-US" altLang="en-US" dirty="0">
                <a:ea typeface="Times New Roman" panose="02020603050405020304" pitchFamily="18" charset="0"/>
                <a:cs typeface="Arial" panose="020B0604020202020204" pitchFamily="34" charset="0"/>
              </a:rPr>
              <a:t> and following the guidelines listed on the following screen.</a:t>
            </a:r>
          </a:p>
          <a:p>
            <a:pPr eaLnBrk="1" hangingPunct="1">
              <a:buFont typeface="Wingdings" panose="05000000000000000000" pitchFamily="2" charset="2"/>
              <a:buNone/>
            </a:pPr>
            <a:endParaRPr lang="en-US" altLang="en-US" sz="3600" b="1" u="sng" dirty="0">
              <a:ea typeface="Times New Roman" panose="02020603050405020304" pitchFamily="18" charset="0"/>
              <a:cs typeface="Arial" panose="020B0604020202020204" pitchFamily="34" charset="0"/>
            </a:endParaRPr>
          </a:p>
          <a:p>
            <a:pPr eaLnBrk="1" hangingPunct="1">
              <a:buFont typeface="Wingdings" panose="05000000000000000000" pitchFamily="2" charset="2"/>
              <a:buNone/>
            </a:pPr>
            <a:r>
              <a:rPr lang="en-US" altLang="en-US" sz="3600" b="1" u="sng" dirty="0">
                <a:ea typeface="Times New Roman" panose="02020603050405020304" pitchFamily="18" charset="0"/>
                <a:cs typeface="Arial" panose="020B0604020202020204" pitchFamily="34" charset="0"/>
              </a:rPr>
              <a:t>IMPORTANT</a:t>
            </a:r>
            <a:r>
              <a:rPr lang="en-US" altLang="en-US" sz="3600" b="1" dirty="0">
                <a:ea typeface="Times New Roman" panose="02020603050405020304" pitchFamily="18" charset="0"/>
                <a:cs typeface="Arial" panose="020B0604020202020204" pitchFamily="34" charset="0"/>
              </a:rPr>
              <a:t>:  </a:t>
            </a:r>
          </a:p>
          <a:p>
            <a:pPr algn="just" eaLnBrk="1" hangingPunct="1">
              <a:buFont typeface="Wingdings" panose="05000000000000000000" pitchFamily="2" charset="2"/>
              <a:buNone/>
            </a:pPr>
            <a:r>
              <a:rPr lang="en-US" altLang="en-US" sz="2400" b="1" dirty="0">
                <a:ea typeface="Times New Roman" panose="02020603050405020304" pitchFamily="18" charset="0"/>
                <a:cs typeface="Arial" panose="020B0604020202020204" pitchFamily="34" charset="0"/>
              </a:rPr>
              <a:t>Once you have located a lead inspector / risk assessor that</a:t>
            </a:r>
          </a:p>
          <a:p>
            <a:pPr algn="just" eaLnBrk="1" hangingPunct="1">
              <a:buFont typeface="Wingdings" panose="05000000000000000000" pitchFamily="2" charset="2"/>
              <a:buNone/>
            </a:pPr>
            <a:r>
              <a:rPr lang="en-US" altLang="en-US" sz="2400" b="1" dirty="0">
                <a:ea typeface="Times New Roman" panose="02020603050405020304" pitchFamily="18" charset="0"/>
                <a:cs typeface="Arial" panose="020B0604020202020204" pitchFamily="34" charset="0"/>
              </a:rPr>
              <a:t>you choose to use, you must provide this office with a copy of</a:t>
            </a:r>
          </a:p>
          <a:p>
            <a:pPr algn="just" eaLnBrk="1" hangingPunct="1">
              <a:buFont typeface="Wingdings" panose="05000000000000000000" pitchFamily="2" charset="2"/>
              <a:buNone/>
            </a:pPr>
            <a:r>
              <a:rPr lang="en-US" altLang="en-US" sz="2400" b="1" dirty="0">
                <a:ea typeface="Times New Roman" panose="02020603050405020304" pitchFamily="18" charset="0"/>
                <a:cs typeface="Arial" panose="020B0604020202020204" pitchFamily="34" charset="0"/>
              </a:rPr>
              <a:t>their license and copy of the results of the clearance tests.</a:t>
            </a:r>
            <a:endParaRPr lang="en-US" altLang="en-US" sz="2400" dirty="0"/>
          </a:p>
          <a:p>
            <a:endParaRPr lang="en-US" dirty="0"/>
          </a:p>
        </p:txBody>
      </p:sp>
    </p:spTree>
    <p:extLst>
      <p:ext uri="{BB962C8B-B14F-4D97-AF65-F5344CB8AC3E}">
        <p14:creationId xmlns:p14="http://schemas.microsoft.com/office/powerpoint/2010/main" val="20721096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B65277-82C6-6D08-6DCA-4A7DCC3B7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02FC19-93D6-4CB1-A68B-8E0DE0968850}"/>
              </a:ext>
            </a:extLst>
          </p:cNvPr>
          <p:cNvSpPr>
            <a:spLocks noGrp="1"/>
          </p:cNvSpPr>
          <p:nvPr>
            <p:ph type="title"/>
          </p:nvPr>
        </p:nvSpPr>
        <p:spPr>
          <a:xfrm>
            <a:off x="612648" y="603504"/>
            <a:ext cx="5862396" cy="1527048"/>
          </a:xfrm>
        </p:spPr>
        <p:txBody>
          <a:bodyPr anchor="b">
            <a:normAutofit/>
          </a:bodyPr>
          <a:lstStyle/>
          <a:p>
            <a:r>
              <a:rPr lang="en-US" dirty="0"/>
              <a:t>Housing Quality Standards</a:t>
            </a:r>
          </a:p>
        </p:txBody>
      </p:sp>
      <p:sp>
        <p:nvSpPr>
          <p:cNvPr id="3" name="Content Placeholder 2">
            <a:extLst>
              <a:ext uri="{FF2B5EF4-FFF2-40B4-BE49-F238E27FC236}">
                <a16:creationId xmlns:a16="http://schemas.microsoft.com/office/drawing/2014/main" id="{27557A35-4281-418A-89C1-A12BC35AEFE4}"/>
              </a:ext>
            </a:extLst>
          </p:cNvPr>
          <p:cNvSpPr>
            <a:spLocks noGrp="1"/>
          </p:cNvSpPr>
          <p:nvPr>
            <p:ph idx="1"/>
          </p:nvPr>
        </p:nvSpPr>
        <p:spPr>
          <a:xfrm>
            <a:off x="612648" y="2212848"/>
            <a:ext cx="5862396" cy="4096512"/>
          </a:xfrm>
        </p:spPr>
        <p:txBody>
          <a:bodyPr>
            <a:normAutofit/>
          </a:bodyPr>
          <a:lstStyle/>
          <a:p>
            <a:pPr eaLnBrk="1" hangingPunct="1">
              <a:buFont typeface="Wingdings" panose="05000000000000000000" pitchFamily="2" charset="2"/>
              <a:buNone/>
            </a:pPr>
            <a:r>
              <a:rPr lang="en-US" altLang="en-US" sz="1800"/>
              <a:t>For a detailed list of Housing Quality Standards </a:t>
            </a:r>
          </a:p>
          <a:p>
            <a:pPr eaLnBrk="1" hangingPunct="1">
              <a:buFont typeface="Wingdings" panose="05000000000000000000" pitchFamily="2" charset="2"/>
              <a:buNone/>
            </a:pPr>
            <a:r>
              <a:rPr lang="en-US" altLang="en-US" sz="1800"/>
              <a:t>(HQS) requirements, request a copy of the </a:t>
            </a:r>
          </a:p>
          <a:p>
            <a:pPr eaLnBrk="1" hangingPunct="1">
              <a:buFont typeface="Wingdings" panose="05000000000000000000" pitchFamily="2" charset="2"/>
              <a:buNone/>
            </a:pPr>
            <a:r>
              <a:rPr lang="en-US" altLang="en-US" sz="1800"/>
              <a:t>booklet “A Good Place to Live”.  </a:t>
            </a:r>
          </a:p>
          <a:p>
            <a:pPr eaLnBrk="1" hangingPunct="1">
              <a:buFont typeface="Wingdings" panose="05000000000000000000" pitchFamily="2" charset="2"/>
              <a:buNone/>
            </a:pPr>
            <a:endParaRPr lang="en-US" altLang="en-US" sz="1800"/>
          </a:p>
          <a:p>
            <a:pPr eaLnBrk="1" hangingPunct="1">
              <a:buFont typeface="Wingdings" panose="05000000000000000000" pitchFamily="2" charset="2"/>
              <a:buNone/>
            </a:pPr>
            <a:r>
              <a:rPr lang="en-US" altLang="en-US" sz="1800"/>
              <a:t>You may also refer to our website at </a:t>
            </a:r>
          </a:p>
          <a:p>
            <a:pPr eaLnBrk="1" hangingPunct="1">
              <a:buFont typeface="Wingdings" panose="05000000000000000000" pitchFamily="2" charset="2"/>
              <a:buNone/>
            </a:pPr>
            <a:r>
              <a:rPr lang="en-US" altLang="en-US" sz="1800">
                <a:hlinkClick r:id="rId2"/>
              </a:rPr>
              <a:t>www.rupartners.org</a:t>
            </a:r>
            <a:r>
              <a:rPr lang="en-US" altLang="en-US" sz="1800"/>
              <a:t> for inspection information.</a:t>
            </a:r>
          </a:p>
          <a:p>
            <a:endParaRPr lang="en-US" sz="1800"/>
          </a:p>
        </p:txBody>
      </p:sp>
      <p:pic>
        <p:nvPicPr>
          <p:cNvPr id="7" name="Graphic 6" descr="Suburban scene">
            <a:extLst>
              <a:ext uri="{FF2B5EF4-FFF2-40B4-BE49-F238E27FC236}">
                <a16:creationId xmlns:a16="http://schemas.microsoft.com/office/drawing/2014/main" id="{8D6A7546-0EB1-BCD2-E821-E0AB899A41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91395" y="1102440"/>
            <a:ext cx="4681506" cy="4681506"/>
          </a:xfrm>
          <a:prstGeom prst="rect">
            <a:avLst/>
          </a:prstGeom>
        </p:spPr>
      </p:pic>
    </p:spTree>
    <p:extLst>
      <p:ext uri="{BB962C8B-B14F-4D97-AF65-F5344CB8AC3E}">
        <p14:creationId xmlns:p14="http://schemas.microsoft.com/office/powerpoint/2010/main" val="29273208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D77A3-5E9B-4D7A-9ACF-E7485F43F174}"/>
              </a:ext>
            </a:extLst>
          </p:cNvPr>
          <p:cNvSpPr>
            <a:spLocks noGrp="1"/>
          </p:cNvSpPr>
          <p:nvPr>
            <p:ph type="title"/>
          </p:nvPr>
        </p:nvSpPr>
        <p:spPr/>
        <p:txBody>
          <a:bodyPr/>
          <a:lstStyle/>
          <a:p>
            <a:r>
              <a:rPr lang="en-US" dirty="0"/>
              <a:t>Rent Reasonableness</a:t>
            </a:r>
          </a:p>
        </p:txBody>
      </p:sp>
      <p:sp>
        <p:nvSpPr>
          <p:cNvPr id="3" name="Content Placeholder 2">
            <a:extLst>
              <a:ext uri="{FF2B5EF4-FFF2-40B4-BE49-F238E27FC236}">
                <a16:creationId xmlns:a16="http://schemas.microsoft.com/office/drawing/2014/main" id="{49979149-1839-4A3C-A235-DFCD0F5FB84D}"/>
              </a:ext>
            </a:extLst>
          </p:cNvPr>
          <p:cNvSpPr>
            <a:spLocks noGrp="1"/>
          </p:cNvSpPr>
          <p:nvPr>
            <p:ph idx="1"/>
          </p:nvPr>
        </p:nvSpPr>
        <p:spPr/>
        <p:txBody>
          <a:bodyPr>
            <a:normAutofit/>
          </a:bodyPr>
          <a:lstStyle/>
          <a:p>
            <a:pPr eaLnBrk="1" hangingPunct="1">
              <a:buFont typeface="Wingdings" panose="05000000000000000000" pitchFamily="2" charset="2"/>
              <a:buNone/>
            </a:pPr>
            <a:r>
              <a:rPr lang="en-US" altLang="en-US" sz="2000" dirty="0"/>
              <a:t>The PHA will not approve a lease until the rent to owner is determined reasonable.  To do so, </a:t>
            </a:r>
            <a:r>
              <a:rPr lang="en-US" altLang="en-US" dirty="0"/>
              <a:t>Raise Up </a:t>
            </a:r>
            <a:r>
              <a:rPr lang="en-US" altLang="en-US" sz="2000" dirty="0"/>
              <a:t>uses the independent entity: </a:t>
            </a:r>
            <a:r>
              <a:rPr lang="en-US" altLang="en-US" sz="2000" dirty="0">
                <a:hlinkClick r:id="rId2"/>
              </a:rPr>
              <a:t>www.AffordableHousing.com</a:t>
            </a:r>
            <a:r>
              <a:rPr lang="en-US" altLang="en-US" sz="2000" dirty="0"/>
              <a:t> as well as Owner Certifications and Rent Rolls for multi-family units.  </a:t>
            </a:r>
          </a:p>
          <a:p>
            <a:pPr eaLnBrk="1" hangingPunct="1">
              <a:buFont typeface="Wingdings" panose="05000000000000000000" pitchFamily="2" charset="2"/>
              <a:buNone/>
            </a:pPr>
            <a:endParaRPr lang="en-US" altLang="en-US" sz="2000" dirty="0"/>
          </a:p>
          <a:p>
            <a:pPr eaLnBrk="1" hangingPunct="1">
              <a:buFont typeface="Wingdings" panose="05000000000000000000" pitchFamily="2" charset="2"/>
              <a:buNone/>
            </a:pPr>
            <a:r>
              <a:rPr lang="en-US" altLang="en-US" sz="2000" dirty="0"/>
              <a:t>Note that if you are the manager of an apartment complex and you would like for us to use your </a:t>
            </a:r>
            <a:r>
              <a:rPr lang="en-US" altLang="en-US" sz="2000" b="1" u="sng" dirty="0"/>
              <a:t>unsubsidized</a:t>
            </a:r>
            <a:r>
              <a:rPr lang="en-US" altLang="en-US" sz="2000" dirty="0"/>
              <a:t> units as </a:t>
            </a:r>
            <a:r>
              <a:rPr lang="en-US" altLang="en-US" sz="2000" dirty="0" err="1"/>
              <a:t>comparables</a:t>
            </a:r>
            <a:r>
              <a:rPr lang="en-US" altLang="en-US" sz="2000" dirty="0"/>
              <a:t>, you must enter the information for a minimum of 3 units into the </a:t>
            </a:r>
            <a:r>
              <a:rPr lang="en-US" altLang="en-US" sz="2000" dirty="0">
                <a:hlinkClick r:id="rId2"/>
              </a:rPr>
              <a:t>www.AffordableHousing.com</a:t>
            </a:r>
            <a:r>
              <a:rPr lang="en-US" altLang="en-US" sz="2000" dirty="0"/>
              <a:t> website. That way, we can ‘pull’ them as </a:t>
            </a:r>
            <a:r>
              <a:rPr lang="en-US" altLang="en-US" sz="2000" dirty="0" err="1"/>
              <a:t>comparables</a:t>
            </a:r>
            <a:r>
              <a:rPr lang="en-US" altLang="en-US" sz="2000" dirty="0"/>
              <a:t>.  When determining Rent Reasonableness, we will consider such factors as the number of bedrooms in the unit, square footage, geographical location, year built, structure type, who pays utilities, and the overall condition of the unit.</a:t>
            </a:r>
          </a:p>
          <a:p>
            <a:endParaRPr lang="en-US" dirty="0"/>
          </a:p>
        </p:txBody>
      </p:sp>
    </p:spTree>
    <p:extLst>
      <p:ext uri="{BB962C8B-B14F-4D97-AF65-F5344CB8AC3E}">
        <p14:creationId xmlns:p14="http://schemas.microsoft.com/office/powerpoint/2010/main" val="382256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8">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646F84-CF7A-448E-BB01-FD6A2E125B6B}"/>
              </a:ext>
            </a:extLst>
          </p:cNvPr>
          <p:cNvSpPr>
            <a:spLocks noGrp="1"/>
          </p:cNvSpPr>
          <p:nvPr>
            <p:ph type="title"/>
          </p:nvPr>
        </p:nvSpPr>
        <p:spPr>
          <a:xfrm>
            <a:off x="612648" y="600074"/>
            <a:ext cx="6035040" cy="1529932"/>
          </a:xfrm>
        </p:spPr>
        <p:txBody>
          <a:bodyPr anchor="b">
            <a:normAutofit/>
          </a:bodyPr>
          <a:lstStyle/>
          <a:p>
            <a:r>
              <a:rPr lang="en-US" altLang="en-US" dirty="0"/>
              <a:t>Landlord Obligations</a:t>
            </a:r>
            <a:endParaRPr lang="en-US" dirty="0"/>
          </a:p>
        </p:txBody>
      </p:sp>
      <p:sp>
        <p:nvSpPr>
          <p:cNvPr id="3" name="Content Placeholder 2">
            <a:extLst>
              <a:ext uri="{FF2B5EF4-FFF2-40B4-BE49-F238E27FC236}">
                <a16:creationId xmlns:a16="http://schemas.microsoft.com/office/drawing/2014/main" id="{BAB4EC23-8C4F-49F7-B051-9F342082CE71}"/>
              </a:ext>
            </a:extLst>
          </p:cNvPr>
          <p:cNvSpPr>
            <a:spLocks noGrp="1"/>
          </p:cNvSpPr>
          <p:nvPr>
            <p:ph idx="1"/>
          </p:nvPr>
        </p:nvSpPr>
        <p:spPr>
          <a:xfrm>
            <a:off x="612647" y="2212848"/>
            <a:ext cx="6035041" cy="4096512"/>
          </a:xfrm>
        </p:spPr>
        <p:txBody>
          <a:bodyPr>
            <a:normAutofit/>
          </a:bodyPr>
          <a:lstStyle/>
          <a:p>
            <a:pPr eaLnBrk="1" hangingPunct="1">
              <a:lnSpc>
                <a:spcPct val="110000"/>
              </a:lnSpc>
              <a:buFont typeface="Wingdings" panose="05000000000000000000" pitchFamily="2" charset="2"/>
              <a:buNone/>
            </a:pPr>
            <a:r>
              <a:rPr lang="en-US" altLang="en-US" sz="1100" b="1"/>
              <a:t>You must notify the HCV Program for any of the following:</a:t>
            </a:r>
          </a:p>
          <a:p>
            <a:pPr eaLnBrk="1" hangingPunct="1">
              <a:lnSpc>
                <a:spcPct val="110000"/>
              </a:lnSpc>
              <a:buFont typeface="Wingdings" panose="05000000000000000000" pitchFamily="2" charset="2"/>
              <a:buNone/>
            </a:pPr>
            <a:endParaRPr lang="en-US" altLang="en-US" sz="1100" b="1"/>
          </a:p>
          <a:p>
            <a:pPr eaLnBrk="1" hangingPunct="1">
              <a:lnSpc>
                <a:spcPct val="110000"/>
              </a:lnSpc>
            </a:pPr>
            <a:r>
              <a:rPr lang="en-US" altLang="en-US" sz="1100"/>
              <a:t>Your Residential Address Changes</a:t>
            </a:r>
          </a:p>
          <a:p>
            <a:pPr lvl="1" eaLnBrk="1" hangingPunct="1">
              <a:lnSpc>
                <a:spcPct val="110000"/>
              </a:lnSpc>
            </a:pPr>
            <a:r>
              <a:rPr lang="en-US" altLang="en-US" sz="1100"/>
              <a:t>Requires a new W9 Form.</a:t>
            </a:r>
          </a:p>
          <a:p>
            <a:pPr lvl="1" eaLnBrk="1" hangingPunct="1">
              <a:lnSpc>
                <a:spcPct val="110000"/>
              </a:lnSpc>
            </a:pPr>
            <a:endParaRPr lang="en-US" altLang="en-US" sz="1100"/>
          </a:p>
          <a:p>
            <a:pPr eaLnBrk="1" hangingPunct="1">
              <a:lnSpc>
                <a:spcPct val="110000"/>
              </a:lnSpc>
            </a:pPr>
            <a:r>
              <a:rPr lang="en-US" altLang="en-US" sz="1100"/>
              <a:t>Property Sold/Bought</a:t>
            </a:r>
          </a:p>
          <a:p>
            <a:pPr lvl="1" eaLnBrk="1" hangingPunct="1">
              <a:lnSpc>
                <a:spcPct val="110000"/>
              </a:lnSpc>
            </a:pPr>
            <a:r>
              <a:rPr lang="en-US" altLang="en-US" sz="1100"/>
              <a:t>We must enter into HAP contract with the OWNER of the property.  Some of you are managing properties for homeowners.  It is the responsibility of the owner/landlord to provide the HA with a copy of the finalized Settlement Statement, Quit Claim Deed or Land Contract agreement, as well as a </a:t>
            </a:r>
            <a:r>
              <a:rPr lang="en-US" altLang="en-US" sz="1100" b="1"/>
              <a:t>list of the </a:t>
            </a:r>
            <a:r>
              <a:rPr lang="en-US" altLang="en-US" sz="1100" b="1" u="sng"/>
              <a:t>full names and addresses of ALL clients who will be affected by this change.</a:t>
            </a:r>
            <a:r>
              <a:rPr lang="en-US" altLang="en-US" sz="1100" b="1"/>
              <a:t>  </a:t>
            </a:r>
            <a:r>
              <a:rPr lang="en-US" altLang="en-US" sz="1100"/>
              <a:t>This list must include any client’s whose unit is currently under abatement, clients in the process of moving into a unit for which a HAP has not yet been paid, client’s who are responsible for paying the full amount of rent, etc.  You will be notified if any additional items are required.</a:t>
            </a:r>
          </a:p>
          <a:p>
            <a:pPr lvl="1" eaLnBrk="1" hangingPunct="1">
              <a:lnSpc>
                <a:spcPct val="110000"/>
              </a:lnSpc>
            </a:pPr>
            <a:r>
              <a:rPr lang="en-US" altLang="en-US" sz="1100"/>
              <a:t>At the tenant’s anniversary date (annual renewal), the landlord and tenant will enter into a new lease and HAP Contract for a twelve month term.  </a:t>
            </a:r>
          </a:p>
          <a:p>
            <a:pPr>
              <a:lnSpc>
                <a:spcPct val="110000"/>
              </a:lnSpc>
            </a:pPr>
            <a:endParaRPr lang="en-US" sz="1100"/>
          </a:p>
        </p:txBody>
      </p:sp>
      <p:pic>
        <p:nvPicPr>
          <p:cNvPr id="12" name="Picture 4" descr="Houses in a subdivision">
            <a:extLst>
              <a:ext uri="{FF2B5EF4-FFF2-40B4-BE49-F238E27FC236}">
                <a16:creationId xmlns:a16="http://schemas.microsoft.com/office/drawing/2014/main" id="{83E99A94-BBAD-D3F8-BC57-AA5297194EAA}"/>
              </a:ext>
            </a:extLst>
          </p:cNvPr>
          <p:cNvPicPr>
            <a:picLocks noChangeAspect="1"/>
          </p:cNvPicPr>
          <p:nvPr/>
        </p:nvPicPr>
        <p:blipFill>
          <a:blip r:embed="rId2"/>
          <a:srcRect l="32313" r="20517" b="-1"/>
          <a:stretch/>
        </p:blipFill>
        <p:spPr>
          <a:xfrm>
            <a:off x="7345680" y="10"/>
            <a:ext cx="4846320" cy="6857990"/>
          </a:xfrm>
          <a:prstGeom prst="rect">
            <a:avLst/>
          </a:prstGeom>
        </p:spPr>
      </p:pic>
    </p:spTree>
    <p:extLst>
      <p:ext uri="{BB962C8B-B14F-4D97-AF65-F5344CB8AC3E}">
        <p14:creationId xmlns:p14="http://schemas.microsoft.com/office/powerpoint/2010/main" val="15111635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B65277-82C6-6D08-6DCA-4A7DCC3B7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7A7FB2-363B-4019-9B21-2FC24417F206}"/>
              </a:ext>
            </a:extLst>
          </p:cNvPr>
          <p:cNvSpPr>
            <a:spLocks noGrp="1"/>
          </p:cNvSpPr>
          <p:nvPr>
            <p:ph type="title"/>
          </p:nvPr>
        </p:nvSpPr>
        <p:spPr>
          <a:xfrm>
            <a:off x="612648" y="603504"/>
            <a:ext cx="5862396" cy="1527048"/>
          </a:xfrm>
        </p:spPr>
        <p:txBody>
          <a:bodyPr anchor="b">
            <a:normAutofit/>
          </a:bodyPr>
          <a:lstStyle/>
          <a:p>
            <a:r>
              <a:rPr lang="en-US" altLang="en-US" dirty="0"/>
              <a:t>Lease Requirements</a:t>
            </a:r>
            <a:endParaRPr lang="en-US" dirty="0"/>
          </a:p>
        </p:txBody>
      </p:sp>
      <p:sp>
        <p:nvSpPr>
          <p:cNvPr id="3" name="Content Placeholder 2">
            <a:extLst>
              <a:ext uri="{FF2B5EF4-FFF2-40B4-BE49-F238E27FC236}">
                <a16:creationId xmlns:a16="http://schemas.microsoft.com/office/drawing/2014/main" id="{8965FD7E-4D42-4416-81FD-35A1E1DB4A4F}"/>
              </a:ext>
            </a:extLst>
          </p:cNvPr>
          <p:cNvSpPr>
            <a:spLocks noGrp="1"/>
          </p:cNvSpPr>
          <p:nvPr>
            <p:ph idx="1"/>
          </p:nvPr>
        </p:nvSpPr>
        <p:spPr>
          <a:xfrm>
            <a:off x="612648" y="2212848"/>
            <a:ext cx="5862396" cy="4096512"/>
          </a:xfrm>
        </p:spPr>
        <p:txBody>
          <a:bodyPr>
            <a:normAutofit/>
          </a:bodyPr>
          <a:lstStyle/>
          <a:p>
            <a:pPr eaLnBrk="1" hangingPunct="1">
              <a:lnSpc>
                <a:spcPct val="110000"/>
              </a:lnSpc>
            </a:pPr>
            <a:r>
              <a:rPr lang="en-US" altLang="en-US" sz="1400"/>
              <a:t>The Lease </a:t>
            </a:r>
            <a:r>
              <a:rPr lang="en-US" altLang="en-US" sz="1400" u="sng"/>
              <a:t>must</a:t>
            </a:r>
            <a:r>
              <a:rPr lang="en-US" altLang="en-US" sz="1400"/>
              <a:t> include:</a:t>
            </a:r>
          </a:p>
          <a:p>
            <a:pPr lvl="1" eaLnBrk="1" hangingPunct="1">
              <a:lnSpc>
                <a:spcPct val="110000"/>
              </a:lnSpc>
            </a:pPr>
            <a:r>
              <a:rPr lang="en-US" altLang="en-US" sz="1400"/>
              <a:t>The name of the landlord and tenant, including all adults.</a:t>
            </a:r>
          </a:p>
          <a:p>
            <a:pPr lvl="1" eaLnBrk="1" hangingPunct="1">
              <a:lnSpc>
                <a:spcPct val="110000"/>
              </a:lnSpc>
            </a:pPr>
            <a:r>
              <a:rPr lang="en-US" altLang="en-US" sz="1400"/>
              <a:t>Complete physical address of the unit – including the city!</a:t>
            </a:r>
          </a:p>
          <a:p>
            <a:pPr lvl="1" eaLnBrk="1" hangingPunct="1">
              <a:lnSpc>
                <a:spcPct val="110000"/>
              </a:lnSpc>
            </a:pPr>
            <a:r>
              <a:rPr lang="en-US" altLang="en-US" sz="1400"/>
              <a:t>Contract Rent that matches the approved Contract Rent amount.</a:t>
            </a:r>
          </a:p>
          <a:p>
            <a:pPr lvl="1" eaLnBrk="1" hangingPunct="1">
              <a:lnSpc>
                <a:spcPct val="110000"/>
              </a:lnSpc>
            </a:pPr>
            <a:r>
              <a:rPr lang="en-US" altLang="en-US" sz="1400"/>
              <a:t>Effective Date that matches the Effective Date of the Contract (with the exception of 13-month leases that allow for the client to receive one month’s free rent).</a:t>
            </a:r>
          </a:p>
          <a:p>
            <a:pPr lvl="1" eaLnBrk="1" hangingPunct="1">
              <a:lnSpc>
                <a:spcPct val="110000"/>
              </a:lnSpc>
            </a:pPr>
            <a:r>
              <a:rPr lang="en-US" altLang="en-US" sz="1400"/>
              <a:t>Lease End Date that matches the End Date of the Contract.</a:t>
            </a:r>
          </a:p>
          <a:p>
            <a:pPr lvl="1" eaLnBrk="1" hangingPunct="1">
              <a:lnSpc>
                <a:spcPct val="110000"/>
              </a:lnSpc>
            </a:pPr>
            <a:r>
              <a:rPr lang="en-US" altLang="en-US" sz="1400"/>
              <a:t>Utility and appliance responsibility.  Remember:  If the tenant will be responsible for paying a utility, but the utility is staying in the landlord’s name, the lease MUST state that the tenant is responsible for paying that utility.</a:t>
            </a:r>
          </a:p>
          <a:p>
            <a:pPr lvl="1" eaLnBrk="1" hangingPunct="1">
              <a:lnSpc>
                <a:spcPct val="110000"/>
              </a:lnSpc>
            </a:pPr>
            <a:r>
              <a:rPr lang="en-US" altLang="en-US" sz="1400"/>
              <a:t>Provisions of renewal, such as a required 30 or 60 day notice to vacate.</a:t>
            </a:r>
          </a:p>
          <a:p>
            <a:pPr>
              <a:lnSpc>
                <a:spcPct val="110000"/>
              </a:lnSpc>
            </a:pPr>
            <a:endParaRPr lang="en-US" sz="1400"/>
          </a:p>
        </p:txBody>
      </p:sp>
      <p:pic>
        <p:nvPicPr>
          <p:cNvPr id="7" name="Graphic 6" descr="Commitments">
            <a:extLst>
              <a:ext uri="{FF2B5EF4-FFF2-40B4-BE49-F238E27FC236}">
                <a16:creationId xmlns:a16="http://schemas.microsoft.com/office/drawing/2014/main" id="{80CAB962-F34C-59B6-4082-49EA695B439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91395" y="1102440"/>
            <a:ext cx="4681506" cy="4681506"/>
          </a:xfrm>
          <a:prstGeom prst="rect">
            <a:avLst/>
          </a:prstGeom>
        </p:spPr>
      </p:pic>
    </p:spTree>
    <p:extLst>
      <p:ext uri="{BB962C8B-B14F-4D97-AF65-F5344CB8AC3E}">
        <p14:creationId xmlns:p14="http://schemas.microsoft.com/office/powerpoint/2010/main" val="16470543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B65277-82C6-6D08-6DCA-4A7DCC3B7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3E241C-11E6-46A7-AE92-3106C0A12F49}"/>
              </a:ext>
            </a:extLst>
          </p:cNvPr>
          <p:cNvSpPr>
            <a:spLocks noGrp="1"/>
          </p:cNvSpPr>
          <p:nvPr>
            <p:ph type="title"/>
          </p:nvPr>
        </p:nvSpPr>
        <p:spPr>
          <a:xfrm>
            <a:off x="612648" y="603504"/>
            <a:ext cx="5862396" cy="1527048"/>
          </a:xfrm>
        </p:spPr>
        <p:txBody>
          <a:bodyPr anchor="b">
            <a:normAutofit/>
          </a:bodyPr>
          <a:lstStyle/>
          <a:p>
            <a:r>
              <a:rPr lang="en-US" dirty="0"/>
              <a:t>Optional Items Listed In The Lease</a:t>
            </a:r>
          </a:p>
        </p:txBody>
      </p:sp>
      <p:sp>
        <p:nvSpPr>
          <p:cNvPr id="3" name="Content Placeholder 2">
            <a:extLst>
              <a:ext uri="{FF2B5EF4-FFF2-40B4-BE49-F238E27FC236}">
                <a16:creationId xmlns:a16="http://schemas.microsoft.com/office/drawing/2014/main" id="{BC5EEE10-5638-4455-AE6F-296C3398C103}"/>
              </a:ext>
            </a:extLst>
          </p:cNvPr>
          <p:cNvSpPr>
            <a:spLocks noGrp="1"/>
          </p:cNvSpPr>
          <p:nvPr>
            <p:ph idx="1"/>
          </p:nvPr>
        </p:nvSpPr>
        <p:spPr>
          <a:xfrm>
            <a:off x="612648" y="2212848"/>
            <a:ext cx="5862396" cy="4096512"/>
          </a:xfrm>
        </p:spPr>
        <p:txBody>
          <a:bodyPr>
            <a:normAutofit/>
          </a:bodyPr>
          <a:lstStyle/>
          <a:p>
            <a:pPr marL="365760" indent="-256032" eaLnBrk="1" fontAlgn="auto" hangingPunct="1">
              <a:lnSpc>
                <a:spcPct val="110000"/>
              </a:lnSpc>
              <a:spcAft>
                <a:spcPts val="0"/>
              </a:spcAft>
              <a:buClr>
                <a:schemeClr val="accent3"/>
              </a:buClr>
              <a:buFont typeface="Georgia" panose="02040502050405020303" pitchFamily="18" charset="0"/>
              <a:buNone/>
              <a:defRPr/>
            </a:pPr>
            <a:r>
              <a:rPr lang="en-US" sz="1400"/>
              <a:t>As the landlord, you may </a:t>
            </a:r>
            <a:r>
              <a:rPr lang="en-US" sz="1400" b="1" i="1" u="sng"/>
              <a:t>choose</a:t>
            </a:r>
            <a:r>
              <a:rPr lang="en-US" sz="1400"/>
              <a:t> to include additional items in the lease.  These “extras” cannot be included in the amount of the Contract Rent amount.   Examples of these items would include:</a:t>
            </a:r>
          </a:p>
          <a:p>
            <a:pPr marL="365760" indent="-256032" eaLnBrk="1" fontAlgn="auto" hangingPunct="1">
              <a:lnSpc>
                <a:spcPct val="110000"/>
              </a:lnSpc>
              <a:spcAft>
                <a:spcPts val="0"/>
              </a:spcAft>
              <a:buClr>
                <a:schemeClr val="accent3"/>
              </a:buClr>
              <a:buFont typeface="Georgia" panose="02040502050405020303" pitchFamily="18" charset="0"/>
              <a:buNone/>
              <a:defRPr/>
            </a:pPr>
            <a:endParaRPr lang="en-US" sz="1400"/>
          </a:p>
          <a:p>
            <a:pPr marL="658368" lvl="1" indent="-246888" eaLnBrk="1" fontAlgn="auto" hangingPunct="1">
              <a:lnSpc>
                <a:spcPct val="110000"/>
              </a:lnSpc>
              <a:spcAft>
                <a:spcPts val="0"/>
              </a:spcAft>
              <a:buFont typeface="Arial" pitchFamily="34" charset="0"/>
              <a:buChar char="•"/>
              <a:defRPr/>
            </a:pPr>
            <a:r>
              <a:rPr lang="en-US" sz="1400"/>
              <a:t>Fees for satellite, cable, or internet usage.</a:t>
            </a:r>
          </a:p>
          <a:p>
            <a:pPr marL="658368" lvl="1" indent="-246888" eaLnBrk="1" fontAlgn="auto" hangingPunct="1">
              <a:lnSpc>
                <a:spcPct val="110000"/>
              </a:lnSpc>
              <a:spcAft>
                <a:spcPts val="0"/>
              </a:spcAft>
              <a:buFont typeface="Arial" pitchFamily="34" charset="0"/>
              <a:buChar char="•"/>
              <a:defRPr/>
            </a:pPr>
            <a:r>
              <a:rPr lang="en-US" sz="1400"/>
              <a:t>Rental fees for the usage of air conditioning units, washing machines, or dryers.</a:t>
            </a:r>
          </a:p>
          <a:p>
            <a:pPr marL="658368" lvl="1" indent="-246888" eaLnBrk="1" fontAlgn="auto" hangingPunct="1">
              <a:lnSpc>
                <a:spcPct val="110000"/>
              </a:lnSpc>
              <a:spcAft>
                <a:spcPts val="0"/>
              </a:spcAft>
              <a:buFont typeface="Arial" pitchFamily="34" charset="0"/>
              <a:buChar char="•"/>
              <a:defRPr/>
            </a:pPr>
            <a:r>
              <a:rPr lang="en-US" sz="1400"/>
              <a:t>Pet deposit fees.</a:t>
            </a:r>
          </a:p>
          <a:p>
            <a:pPr marL="658368" lvl="1" indent="-246888" eaLnBrk="1" fontAlgn="auto" hangingPunct="1">
              <a:lnSpc>
                <a:spcPct val="110000"/>
              </a:lnSpc>
              <a:spcAft>
                <a:spcPts val="0"/>
              </a:spcAft>
              <a:buFont typeface="Arial" pitchFamily="34" charset="0"/>
              <a:buChar char="•"/>
              <a:defRPr/>
            </a:pPr>
            <a:r>
              <a:rPr lang="en-US" sz="1400"/>
              <a:t>Late rental payment fees.</a:t>
            </a:r>
          </a:p>
          <a:p>
            <a:pPr marL="658368" lvl="1" indent="-246888" eaLnBrk="1" fontAlgn="auto" hangingPunct="1">
              <a:lnSpc>
                <a:spcPct val="110000"/>
              </a:lnSpc>
              <a:spcAft>
                <a:spcPts val="0"/>
              </a:spcAft>
              <a:buFont typeface="Georgia" panose="02040502050405020303" pitchFamily="18" charset="0"/>
              <a:buNone/>
              <a:defRPr/>
            </a:pPr>
            <a:endParaRPr lang="en-US" sz="1400"/>
          </a:p>
          <a:p>
            <a:pPr marL="365760" indent="-256032" eaLnBrk="1" fontAlgn="auto" hangingPunct="1">
              <a:lnSpc>
                <a:spcPct val="110000"/>
              </a:lnSpc>
              <a:spcAft>
                <a:spcPts val="0"/>
              </a:spcAft>
              <a:buClr>
                <a:schemeClr val="accent3"/>
              </a:buClr>
              <a:buFont typeface="Georgia"/>
              <a:buChar char="•"/>
              <a:defRPr/>
            </a:pPr>
            <a:r>
              <a:rPr lang="en-US" sz="1400"/>
              <a:t>These charges are not considered ‘side deals’; however, the amount you charge for  these items must be reasonable, within the industry standards, and also charged to non-subsidized residents.</a:t>
            </a:r>
          </a:p>
          <a:p>
            <a:pPr>
              <a:lnSpc>
                <a:spcPct val="110000"/>
              </a:lnSpc>
            </a:pPr>
            <a:endParaRPr lang="en-US" sz="1400"/>
          </a:p>
        </p:txBody>
      </p:sp>
      <p:pic>
        <p:nvPicPr>
          <p:cNvPr id="7" name="Graphic 6" descr="City">
            <a:extLst>
              <a:ext uri="{FF2B5EF4-FFF2-40B4-BE49-F238E27FC236}">
                <a16:creationId xmlns:a16="http://schemas.microsoft.com/office/drawing/2014/main" id="{4DB639DC-2ACC-CC75-31CB-B8FABE5267B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91395" y="1102440"/>
            <a:ext cx="4681506" cy="4681506"/>
          </a:xfrm>
          <a:prstGeom prst="rect">
            <a:avLst/>
          </a:prstGeom>
        </p:spPr>
      </p:pic>
    </p:spTree>
    <p:extLst>
      <p:ext uri="{BB962C8B-B14F-4D97-AF65-F5344CB8AC3E}">
        <p14:creationId xmlns:p14="http://schemas.microsoft.com/office/powerpoint/2010/main" val="28302405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A22726-DA03-BCB0-F12E-98258FB7E5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2579B7-52E3-47EA-B426-A862B4D8DCB3}"/>
              </a:ext>
            </a:extLst>
          </p:cNvPr>
          <p:cNvSpPr>
            <a:spLocks noGrp="1"/>
          </p:cNvSpPr>
          <p:nvPr>
            <p:ph type="title"/>
          </p:nvPr>
        </p:nvSpPr>
        <p:spPr>
          <a:xfrm>
            <a:off x="1524000" y="548640"/>
            <a:ext cx="9160475" cy="1132258"/>
          </a:xfrm>
        </p:spPr>
        <p:txBody>
          <a:bodyPr anchor="ctr">
            <a:normAutofit/>
          </a:bodyPr>
          <a:lstStyle/>
          <a:p>
            <a:pPr algn="ctr"/>
            <a:r>
              <a:rPr lang="en-US"/>
              <a:t>Execution of Lease and Contract</a:t>
            </a:r>
          </a:p>
        </p:txBody>
      </p:sp>
      <p:graphicFrame>
        <p:nvGraphicFramePr>
          <p:cNvPr id="5" name="Content Placeholder 2">
            <a:extLst>
              <a:ext uri="{FF2B5EF4-FFF2-40B4-BE49-F238E27FC236}">
                <a16:creationId xmlns:a16="http://schemas.microsoft.com/office/drawing/2014/main" id="{EA93559E-23DA-A2B4-2C17-838CC9D68A0E}"/>
              </a:ext>
            </a:extLst>
          </p:cNvPr>
          <p:cNvGraphicFramePr>
            <a:graphicFrameLocks noGrp="1"/>
          </p:cNvGraphicFramePr>
          <p:nvPr>
            <p:ph idx="1"/>
            <p:extLst>
              <p:ext uri="{D42A27DB-BD31-4B8C-83A1-F6EECF244321}">
                <p14:modId xmlns:p14="http://schemas.microsoft.com/office/powerpoint/2010/main" val="2489900719"/>
              </p:ext>
            </p:extLst>
          </p:nvPr>
        </p:nvGraphicFramePr>
        <p:xfrm>
          <a:off x="930876" y="2037806"/>
          <a:ext cx="10335350" cy="40664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29878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74F686-5DB1-4402-9850-2DFD823C0B0E}"/>
              </a:ext>
            </a:extLst>
          </p:cNvPr>
          <p:cNvSpPr>
            <a:spLocks noGrp="1"/>
          </p:cNvSpPr>
          <p:nvPr>
            <p:ph type="title"/>
          </p:nvPr>
        </p:nvSpPr>
        <p:spPr>
          <a:xfrm>
            <a:off x="5568534" y="603504"/>
            <a:ext cx="5916169" cy="1527048"/>
          </a:xfrm>
        </p:spPr>
        <p:txBody>
          <a:bodyPr anchor="b">
            <a:normAutofit/>
          </a:bodyPr>
          <a:lstStyle/>
          <a:p>
            <a:r>
              <a:rPr lang="en-US" dirty="0"/>
              <a:t>Continuing Assistance</a:t>
            </a:r>
          </a:p>
        </p:txBody>
      </p:sp>
      <p:pic>
        <p:nvPicPr>
          <p:cNvPr id="5" name="Picture 4" descr="Calendar">
            <a:extLst>
              <a:ext uri="{FF2B5EF4-FFF2-40B4-BE49-F238E27FC236}">
                <a16:creationId xmlns:a16="http://schemas.microsoft.com/office/drawing/2014/main" id="{BF2CE34D-BA30-02FA-33D7-DDBE0A13C773}"/>
              </a:ext>
            </a:extLst>
          </p:cNvPr>
          <p:cNvPicPr>
            <a:picLocks noChangeAspect="1"/>
          </p:cNvPicPr>
          <p:nvPr/>
        </p:nvPicPr>
        <p:blipFill>
          <a:blip r:embed="rId2"/>
          <a:srcRect l="28074" r="24133" b="-1"/>
          <a:stretch/>
        </p:blipFill>
        <p:spPr>
          <a:xfrm>
            <a:off x="20" y="10"/>
            <a:ext cx="4910308" cy="6857990"/>
          </a:xfrm>
          <a:prstGeom prst="rect">
            <a:avLst/>
          </a:prstGeom>
        </p:spPr>
      </p:pic>
      <p:sp>
        <p:nvSpPr>
          <p:cNvPr id="3" name="Content Placeholder 2">
            <a:extLst>
              <a:ext uri="{FF2B5EF4-FFF2-40B4-BE49-F238E27FC236}">
                <a16:creationId xmlns:a16="http://schemas.microsoft.com/office/drawing/2014/main" id="{64C58085-6792-4B43-B477-28EF6B922C7F}"/>
              </a:ext>
            </a:extLst>
          </p:cNvPr>
          <p:cNvSpPr>
            <a:spLocks noGrp="1"/>
          </p:cNvSpPr>
          <p:nvPr>
            <p:ph idx="1"/>
          </p:nvPr>
        </p:nvSpPr>
        <p:spPr>
          <a:xfrm>
            <a:off x="5568533" y="2214282"/>
            <a:ext cx="5916169" cy="4095078"/>
          </a:xfrm>
        </p:spPr>
        <p:txBody>
          <a:bodyPr>
            <a:normAutofit/>
          </a:bodyPr>
          <a:lstStyle/>
          <a:p>
            <a:pPr marL="365760" indent="-256032" eaLnBrk="1" fontAlgn="auto" hangingPunct="1">
              <a:lnSpc>
                <a:spcPct val="110000"/>
              </a:lnSpc>
              <a:spcAft>
                <a:spcPts val="0"/>
              </a:spcAft>
              <a:buClr>
                <a:schemeClr val="accent3"/>
              </a:buClr>
              <a:buFont typeface="Wingdings" pitchFamily="2" charset="2"/>
              <a:buNone/>
              <a:defRPr/>
            </a:pPr>
            <a:r>
              <a:rPr lang="en-US" sz="1500"/>
              <a:t>During each calendar year, if the client’s household family composition changes, the client’s household income decreases or the client’s household </a:t>
            </a:r>
            <a:r>
              <a:rPr lang="en-US" sz="1500" b="1"/>
              <a:t>earned</a:t>
            </a:r>
            <a:r>
              <a:rPr lang="en-US" sz="1500"/>
              <a:t> income increases and they failed to report the increase timely, then Raise Up must conduct an </a:t>
            </a:r>
            <a:r>
              <a:rPr lang="en-US" sz="1500" b="1"/>
              <a:t>Interim</a:t>
            </a:r>
            <a:r>
              <a:rPr lang="en-US" sz="1500"/>
              <a:t> rent review.</a:t>
            </a:r>
          </a:p>
          <a:p>
            <a:pPr marL="365760" indent="-256032" eaLnBrk="1" fontAlgn="auto" hangingPunct="1">
              <a:lnSpc>
                <a:spcPct val="110000"/>
              </a:lnSpc>
              <a:spcAft>
                <a:spcPts val="0"/>
              </a:spcAft>
              <a:buClr>
                <a:schemeClr val="accent3"/>
              </a:buClr>
              <a:buFont typeface="Wingdings" pitchFamily="2" charset="2"/>
              <a:buNone/>
              <a:defRPr/>
            </a:pPr>
            <a:endParaRPr lang="en-US" sz="1500"/>
          </a:p>
          <a:p>
            <a:pPr marL="365760" indent="-256032" eaLnBrk="1" fontAlgn="auto" hangingPunct="1">
              <a:lnSpc>
                <a:spcPct val="110000"/>
              </a:lnSpc>
              <a:spcAft>
                <a:spcPts val="0"/>
              </a:spcAft>
              <a:buClr>
                <a:schemeClr val="accent3"/>
              </a:buClr>
              <a:buFont typeface="Georgia" panose="02040502050405020303" pitchFamily="18" charset="0"/>
              <a:buNone/>
              <a:defRPr/>
            </a:pPr>
            <a:r>
              <a:rPr lang="en-US" sz="1500"/>
              <a:t>If the tenant’s portion of the rent changes, you will be notified in writing of any adjustments.  Remember:  This is an income based program for the client.  That means that if the client’s portion of the rent increases, then Raise Up’s portion of the rent decreases.  If the client’s portion of the rent decreases, then Raise Up’s portion of the rent increases.</a:t>
            </a:r>
          </a:p>
          <a:p>
            <a:pPr>
              <a:lnSpc>
                <a:spcPct val="110000"/>
              </a:lnSpc>
            </a:pPr>
            <a:endParaRPr lang="en-US" sz="1500"/>
          </a:p>
        </p:txBody>
      </p:sp>
    </p:spTree>
    <p:extLst>
      <p:ext uri="{BB962C8B-B14F-4D97-AF65-F5344CB8AC3E}">
        <p14:creationId xmlns:p14="http://schemas.microsoft.com/office/powerpoint/2010/main" val="7009516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B11E6-6AB5-4C0E-A2B4-394477A0133F}"/>
              </a:ext>
            </a:extLst>
          </p:cNvPr>
          <p:cNvSpPr>
            <a:spLocks noGrp="1"/>
          </p:cNvSpPr>
          <p:nvPr>
            <p:ph type="title"/>
          </p:nvPr>
        </p:nvSpPr>
        <p:spPr/>
        <p:txBody>
          <a:bodyPr/>
          <a:lstStyle/>
          <a:p>
            <a:r>
              <a:rPr lang="en-US" dirty="0"/>
              <a:t>Continuing Assistance </a:t>
            </a:r>
          </a:p>
        </p:txBody>
      </p:sp>
      <p:sp>
        <p:nvSpPr>
          <p:cNvPr id="3" name="Content Placeholder 2">
            <a:extLst>
              <a:ext uri="{FF2B5EF4-FFF2-40B4-BE49-F238E27FC236}">
                <a16:creationId xmlns:a16="http://schemas.microsoft.com/office/drawing/2014/main" id="{BE6CF840-11BD-4341-98AF-3C3A0DDE9404}"/>
              </a:ext>
            </a:extLst>
          </p:cNvPr>
          <p:cNvSpPr>
            <a:spLocks noGrp="1"/>
          </p:cNvSpPr>
          <p:nvPr>
            <p:ph idx="1"/>
          </p:nvPr>
        </p:nvSpPr>
        <p:spPr/>
        <p:txBody>
          <a:bodyPr>
            <a:normAutofit fontScale="55000" lnSpcReduction="20000"/>
          </a:bodyPr>
          <a:lstStyle/>
          <a:p>
            <a:pPr>
              <a:defRPr/>
            </a:pPr>
            <a:r>
              <a:rPr lang="en-US" sz="2000" dirty="0"/>
              <a:t>Raise Up will conduct an Annual Recertification, to review the family’s status.   This is done regardless of whether the client’s status has changed.  If you would like to request such changes as an increase in the overall contract rent or changes in the utility or appliance responsibilities, </a:t>
            </a:r>
            <a:r>
              <a:rPr lang="en-US" sz="2000" b="1" u="sng" dirty="0"/>
              <a:t>you must submit that request in writing to the caseworker in charge of managing your client’s file</a:t>
            </a:r>
            <a:r>
              <a:rPr lang="en-US" sz="2000" dirty="0"/>
              <a:t>.  </a:t>
            </a:r>
            <a:r>
              <a:rPr lang="en-US" sz="2000" b="1" u="sng" dirty="0"/>
              <a:t>You will find a list of caseworkers along with their current caseload at the following link:  </a:t>
            </a:r>
            <a:r>
              <a:rPr lang="en-US" sz="2000" dirty="0">
                <a:hlinkClick r:id="rId2"/>
              </a:rPr>
              <a:t>http://www.rupartners.org</a:t>
            </a:r>
            <a:r>
              <a:rPr lang="en-US" sz="2000" dirty="0"/>
              <a:t>.  </a:t>
            </a:r>
          </a:p>
          <a:p>
            <a:pPr>
              <a:defRPr/>
            </a:pPr>
            <a:endParaRPr lang="en-US" sz="2000" dirty="0"/>
          </a:p>
          <a:p>
            <a:pPr>
              <a:defRPr/>
            </a:pPr>
            <a:r>
              <a:rPr lang="en-US" sz="2000" dirty="0"/>
              <a:t>Note that approved increases in a Contract Rent will take effect </a:t>
            </a:r>
            <a:r>
              <a:rPr lang="en-US" sz="2000" b="1" u="sng" dirty="0"/>
              <a:t>no less than the first day of the month following 60-days after the increase was submitted</a:t>
            </a:r>
            <a:r>
              <a:rPr lang="en-US" sz="2000" dirty="0"/>
              <a:t>.  For example:  An owner submits a request for a Contract Rent increase on April 15</a:t>
            </a:r>
            <a:r>
              <a:rPr lang="en-US" sz="2000" baseline="30000" dirty="0"/>
              <a:t>th</a:t>
            </a:r>
            <a:r>
              <a:rPr lang="en-US" sz="2000" dirty="0"/>
              <a:t>.  He would like the increase to be effective June 1</a:t>
            </a:r>
            <a:r>
              <a:rPr lang="en-US" sz="2000" baseline="30000" dirty="0"/>
              <a:t>st</a:t>
            </a:r>
            <a:r>
              <a:rPr lang="en-US" sz="2000" dirty="0"/>
              <a:t>.  The increase is approved on April 22</a:t>
            </a:r>
            <a:r>
              <a:rPr lang="en-US" sz="2000" baseline="30000" dirty="0"/>
              <a:t>nd</a:t>
            </a:r>
            <a:r>
              <a:rPr lang="en-US" sz="2000" dirty="0"/>
              <a:t>, but it will not go into effect on June 1</a:t>
            </a:r>
            <a:r>
              <a:rPr lang="en-US" sz="2000" baseline="30000" dirty="0"/>
              <a:t>st</a:t>
            </a:r>
            <a:r>
              <a:rPr lang="en-US" sz="2000" dirty="0"/>
              <a:t> as the owner had requested.  Instead, it will go into effect July 1</a:t>
            </a:r>
            <a:r>
              <a:rPr lang="en-US" sz="2000" baseline="30000" dirty="0"/>
              <a:t>st</a:t>
            </a:r>
            <a:r>
              <a:rPr lang="en-US" sz="2000" dirty="0"/>
              <a:t>.  Why?  Since approved increases in a Contract Rent take effect no less than the first day of the month following 60-days after the increase was submitted, the HCVP will count forward in the following manner:  April 15</a:t>
            </a:r>
            <a:r>
              <a:rPr lang="en-US" sz="2000" baseline="30000" dirty="0"/>
              <a:t>th</a:t>
            </a:r>
            <a:r>
              <a:rPr lang="en-US" sz="2000" dirty="0"/>
              <a:t> (date request was submitted) to May 15</a:t>
            </a:r>
            <a:r>
              <a:rPr lang="en-US" sz="2000" baseline="30000" dirty="0"/>
              <a:t>th</a:t>
            </a:r>
            <a:r>
              <a:rPr lang="en-US" sz="2000" dirty="0"/>
              <a:t> = 30 days.  May 15</a:t>
            </a:r>
            <a:r>
              <a:rPr lang="en-US" sz="2000" baseline="30000" dirty="0"/>
              <a:t>th</a:t>
            </a:r>
            <a:r>
              <a:rPr lang="en-US" sz="2000" dirty="0"/>
              <a:t> to June 15</a:t>
            </a:r>
            <a:r>
              <a:rPr lang="en-US" sz="2000" baseline="30000" dirty="0"/>
              <a:t>th</a:t>
            </a:r>
            <a:r>
              <a:rPr lang="en-US" sz="2000" dirty="0"/>
              <a:t> = 60 days.  The first day of the month after 60 days has elapsed will be July 1</a:t>
            </a:r>
            <a:r>
              <a:rPr lang="en-US" sz="2000" baseline="30000" dirty="0"/>
              <a:t>st</a:t>
            </a:r>
            <a:r>
              <a:rPr lang="en-US" sz="2000" dirty="0"/>
              <a:t>.</a:t>
            </a:r>
          </a:p>
          <a:p>
            <a:pPr>
              <a:defRPr/>
            </a:pPr>
            <a:endParaRPr lang="en-US" sz="2000" dirty="0"/>
          </a:p>
          <a:p>
            <a:pPr marL="365760" indent="-256032" eaLnBrk="1" fontAlgn="auto" hangingPunct="1">
              <a:spcAft>
                <a:spcPts val="0"/>
              </a:spcAft>
              <a:buClr>
                <a:schemeClr val="accent3"/>
              </a:buClr>
              <a:buFont typeface="Georgia" panose="02040502050405020303" pitchFamily="18" charset="0"/>
              <a:buNone/>
              <a:defRPr/>
            </a:pPr>
            <a:r>
              <a:rPr lang="en-US" sz="2000" dirty="0"/>
              <a:t>       For your convenience, you may access our Landlord Resource Library at </a:t>
            </a:r>
            <a:r>
              <a:rPr lang="en-US" sz="2000" dirty="0">
                <a:hlinkClick r:id="rId2"/>
              </a:rPr>
              <a:t>http://www.rupartners.org</a:t>
            </a:r>
            <a:r>
              <a:rPr lang="en-US" sz="2000" dirty="0"/>
              <a:t> and print out a copy of the </a:t>
            </a:r>
            <a:r>
              <a:rPr lang="en-US" sz="2000" b="1" dirty="0"/>
              <a:t>Owner’s Rent Change Request Form  </a:t>
            </a:r>
            <a:r>
              <a:rPr lang="en-US" sz="2000" dirty="0"/>
              <a:t>or the </a:t>
            </a:r>
            <a:r>
              <a:rPr lang="en-US" sz="2000" b="1" dirty="0"/>
              <a:t>Change In Utility Responsibilities Form</a:t>
            </a:r>
            <a:r>
              <a:rPr lang="en-US" sz="2000" dirty="0"/>
              <a:t> in order to report such changes.    Also in our Landlord Resource Library you will find a variety of forms which you may use to indicate other changes such as a change in your personal residential address, changes in your banking information or that you have sold your tenant’s unit.  You may also indicate your intent to not renew the lease with this tenant; however, it is important to note that </a:t>
            </a:r>
            <a:r>
              <a:rPr lang="en-US" dirty="0"/>
              <a:t>Raise Up </a:t>
            </a:r>
            <a:r>
              <a:rPr lang="en-US" sz="2000" dirty="0"/>
              <a:t>cannot evict a client from your unit should that become a necessity.  Note, too, that if you plan to maintain the current client and you would like to enter into a brand new one year lease at the annual recertification as opposed to a continuation of the current lease under a month-to-month understanding, you must provide our office with a copy of the new lease at least sixty (60) days prior to the client’s actual renewal date.</a:t>
            </a:r>
          </a:p>
          <a:p>
            <a:endParaRPr lang="en-US" dirty="0"/>
          </a:p>
        </p:txBody>
      </p:sp>
    </p:spTree>
    <p:extLst>
      <p:ext uri="{BB962C8B-B14F-4D97-AF65-F5344CB8AC3E}">
        <p14:creationId xmlns:p14="http://schemas.microsoft.com/office/powerpoint/2010/main" val="33584522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6A558-6279-4A8D-A6A6-1AAFB68A1A44}"/>
              </a:ext>
            </a:extLst>
          </p:cNvPr>
          <p:cNvSpPr>
            <a:spLocks noGrp="1"/>
          </p:cNvSpPr>
          <p:nvPr>
            <p:ph type="title"/>
          </p:nvPr>
        </p:nvSpPr>
        <p:spPr/>
        <p:txBody>
          <a:bodyPr/>
          <a:lstStyle/>
          <a:p>
            <a:r>
              <a:rPr lang="en-US" altLang="en-US" sz="3600" dirty="0"/>
              <a:t>When an existing unit does not pass its Annual Renewal inspection:</a:t>
            </a:r>
            <a:endParaRPr lang="en-US" dirty="0"/>
          </a:p>
        </p:txBody>
      </p:sp>
      <p:sp>
        <p:nvSpPr>
          <p:cNvPr id="3" name="Content Placeholder 2">
            <a:extLst>
              <a:ext uri="{FF2B5EF4-FFF2-40B4-BE49-F238E27FC236}">
                <a16:creationId xmlns:a16="http://schemas.microsoft.com/office/drawing/2014/main" id="{71376B9D-70C3-4E57-AFAE-A61FF3F810E1}"/>
              </a:ext>
            </a:extLst>
          </p:cNvPr>
          <p:cNvSpPr>
            <a:spLocks noGrp="1"/>
          </p:cNvSpPr>
          <p:nvPr>
            <p:ph idx="1"/>
          </p:nvPr>
        </p:nvSpPr>
        <p:spPr/>
        <p:txBody>
          <a:bodyPr>
            <a:normAutofit fontScale="85000" lnSpcReduction="20000"/>
          </a:bodyPr>
          <a:lstStyle/>
          <a:p>
            <a:pPr>
              <a:defRPr/>
            </a:pPr>
            <a:r>
              <a:rPr lang="en-US" sz="2000" dirty="0">
                <a:latin typeface="Gisha" panose="020B0502040204020203" pitchFamily="34" charset="-79"/>
                <a:cs typeface="Gisha" panose="020B0502040204020203" pitchFamily="34" charset="-79"/>
              </a:rPr>
              <a:t>If an existing unit that is already on our program (not an Initial lease up, in other words) does not pass an Annual Renewal inspection, the HA will </a:t>
            </a:r>
            <a:r>
              <a:rPr lang="en-US" sz="2000" i="1" dirty="0">
                <a:latin typeface="Gisha" panose="020B0502040204020203" pitchFamily="34" charset="-79"/>
                <a:cs typeface="Gisha" panose="020B0502040204020203" pitchFamily="34" charset="-79"/>
              </a:rPr>
              <a:t>automatically reschedule </a:t>
            </a:r>
            <a:r>
              <a:rPr lang="en-US" sz="2000" dirty="0">
                <a:latin typeface="Gisha" panose="020B0502040204020203" pitchFamily="34" charset="-79"/>
                <a:cs typeface="Gisha" panose="020B0502040204020203" pitchFamily="34" charset="-79"/>
              </a:rPr>
              <a:t>the next inspection.  You do not need to contact the HA in order to arrange for the next appointment.  </a:t>
            </a:r>
          </a:p>
          <a:p>
            <a:pPr marL="109537" indent="0">
              <a:buFont typeface="Georgia" panose="02040502050405020303" pitchFamily="18" charset="0"/>
              <a:buNone/>
              <a:defRPr/>
            </a:pPr>
            <a:endParaRPr lang="en-US" sz="2000" dirty="0">
              <a:latin typeface="Gisha" panose="020B0502040204020203" pitchFamily="34" charset="-79"/>
              <a:cs typeface="Gisha" panose="020B0502040204020203" pitchFamily="34" charset="-79"/>
            </a:endParaRPr>
          </a:p>
          <a:p>
            <a:pPr>
              <a:defRPr/>
            </a:pPr>
            <a:r>
              <a:rPr lang="en-US" sz="2000" dirty="0">
                <a:latin typeface="Gisha" panose="020B0502040204020203" pitchFamily="34" charset="-79"/>
                <a:cs typeface="Gisha" panose="020B0502040204020203" pitchFamily="34" charset="-79"/>
              </a:rPr>
              <a:t>If an existing unit does not pass inspection and the rent is due for an abatement, the abatement process will begin immediately after the unit failed to pass inspection by its inspection pass due date.  For example:  A unit fails its Annual Renewal inspection July 12th.  The owner is sent a letter explaining that his unit must pass inspection by August 12</a:t>
            </a:r>
            <a:r>
              <a:rPr lang="en-US" sz="2000" baseline="30000" dirty="0">
                <a:latin typeface="Gisha" panose="020B0502040204020203" pitchFamily="34" charset="-79"/>
                <a:cs typeface="Gisha" panose="020B0502040204020203" pitchFamily="34" charset="-79"/>
              </a:rPr>
              <a:t>th</a:t>
            </a:r>
            <a:r>
              <a:rPr lang="en-US" sz="2000" dirty="0">
                <a:latin typeface="Gisha" panose="020B0502040204020203" pitchFamily="34" charset="-79"/>
                <a:cs typeface="Gisha" panose="020B0502040204020203" pitchFamily="34" charset="-79"/>
              </a:rPr>
              <a:t> or else the rent will be abated.  Assuming the unit fails to pass inspection by the August 12</a:t>
            </a:r>
            <a:r>
              <a:rPr lang="en-US" sz="2000" baseline="30000" dirty="0">
                <a:latin typeface="Gisha" panose="020B0502040204020203" pitchFamily="34" charset="-79"/>
                <a:cs typeface="Gisha" panose="020B0502040204020203" pitchFamily="34" charset="-79"/>
              </a:rPr>
              <a:t>th</a:t>
            </a:r>
            <a:r>
              <a:rPr lang="en-US" sz="2000" dirty="0">
                <a:latin typeface="Gisha" panose="020B0502040204020203" pitchFamily="34" charset="-79"/>
                <a:cs typeface="Gisha" panose="020B0502040204020203" pitchFamily="34" charset="-79"/>
              </a:rPr>
              <a:t> due date, this unit will be abated effective August 13</a:t>
            </a:r>
            <a:r>
              <a:rPr lang="en-US" sz="2000" baseline="30000" dirty="0">
                <a:latin typeface="Gisha" panose="020B0502040204020203" pitchFamily="34" charset="-79"/>
                <a:cs typeface="Gisha" panose="020B0502040204020203" pitchFamily="34" charset="-79"/>
              </a:rPr>
              <a:t>th</a:t>
            </a:r>
            <a:r>
              <a:rPr lang="en-US" sz="2000" dirty="0">
                <a:latin typeface="Gisha" panose="020B0502040204020203" pitchFamily="34" charset="-79"/>
                <a:cs typeface="Gisha" panose="020B0502040204020203" pitchFamily="34" charset="-79"/>
              </a:rPr>
              <a:t>.  We will not delay the abatement until the first of the following month.  Effective July 1, 2019, the maximum length of time that a unit’s HAP may be abated is 60-days. However, if the owner completes the repairs and notifies the PHA before the termination date of the HAP contract, the PHA may rescind the termination notice if (1) the family still resides in the unit and wishes to remain in the unit and (2) the unit passes inspection.  It is important to note that owners may not charge the family for rent that is not paid by Raise Up due to an abatement.  The family is only required to pay their portion of rent. </a:t>
            </a:r>
          </a:p>
          <a:p>
            <a:endParaRPr lang="en-US" dirty="0"/>
          </a:p>
        </p:txBody>
      </p:sp>
    </p:spTree>
    <p:extLst>
      <p:ext uri="{BB962C8B-B14F-4D97-AF65-F5344CB8AC3E}">
        <p14:creationId xmlns:p14="http://schemas.microsoft.com/office/powerpoint/2010/main" val="42400926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B65277-82C6-6D08-6DCA-4A7DCC3B7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93EFD1-4654-46D7-ADFC-B2D69847B75E}"/>
              </a:ext>
            </a:extLst>
          </p:cNvPr>
          <p:cNvSpPr>
            <a:spLocks noGrp="1"/>
          </p:cNvSpPr>
          <p:nvPr>
            <p:ph type="title"/>
          </p:nvPr>
        </p:nvSpPr>
        <p:spPr>
          <a:xfrm>
            <a:off x="612648" y="603504"/>
            <a:ext cx="5862396" cy="1527048"/>
          </a:xfrm>
        </p:spPr>
        <p:txBody>
          <a:bodyPr anchor="b">
            <a:normAutofit/>
          </a:bodyPr>
          <a:lstStyle/>
          <a:p>
            <a:r>
              <a:rPr lang="en-US" dirty="0"/>
              <a:t>Extension Requests	</a:t>
            </a:r>
          </a:p>
        </p:txBody>
      </p:sp>
      <p:sp>
        <p:nvSpPr>
          <p:cNvPr id="3" name="Content Placeholder 2">
            <a:extLst>
              <a:ext uri="{FF2B5EF4-FFF2-40B4-BE49-F238E27FC236}">
                <a16:creationId xmlns:a16="http://schemas.microsoft.com/office/drawing/2014/main" id="{68825993-05E0-4E05-A7E6-65DE37D5FE1A}"/>
              </a:ext>
            </a:extLst>
          </p:cNvPr>
          <p:cNvSpPr>
            <a:spLocks noGrp="1"/>
          </p:cNvSpPr>
          <p:nvPr>
            <p:ph idx="1"/>
          </p:nvPr>
        </p:nvSpPr>
        <p:spPr>
          <a:xfrm>
            <a:off x="612648" y="2212848"/>
            <a:ext cx="5862396" cy="4096512"/>
          </a:xfrm>
        </p:spPr>
        <p:txBody>
          <a:bodyPr>
            <a:normAutofit/>
          </a:bodyPr>
          <a:lstStyle/>
          <a:p>
            <a:pPr eaLnBrk="1" hangingPunct="1">
              <a:lnSpc>
                <a:spcPct val="110000"/>
              </a:lnSpc>
            </a:pPr>
            <a:r>
              <a:rPr lang="en-US" altLang="en-US" sz="1400"/>
              <a:t>The HA may grant an extension on failed items if:</a:t>
            </a:r>
          </a:p>
          <a:p>
            <a:pPr lvl="1" eaLnBrk="1" hangingPunct="1">
              <a:lnSpc>
                <a:spcPct val="110000"/>
              </a:lnSpc>
            </a:pPr>
            <a:r>
              <a:rPr lang="en-US" altLang="en-US" sz="1400"/>
              <a:t>The owner has submitted a written request for an extension.</a:t>
            </a:r>
          </a:p>
          <a:p>
            <a:pPr lvl="1" eaLnBrk="1" hangingPunct="1">
              <a:lnSpc>
                <a:spcPct val="110000"/>
              </a:lnSpc>
            </a:pPr>
            <a:r>
              <a:rPr lang="en-US" altLang="en-US" sz="1400"/>
              <a:t>The owner has a good history of HQS compliance.</a:t>
            </a:r>
          </a:p>
          <a:p>
            <a:pPr lvl="1" eaLnBrk="1" hangingPunct="1">
              <a:lnSpc>
                <a:spcPct val="110000"/>
              </a:lnSpc>
            </a:pPr>
            <a:r>
              <a:rPr lang="en-US" altLang="en-US" sz="1400"/>
              <a:t>The failed items are minor in nature.</a:t>
            </a:r>
          </a:p>
          <a:p>
            <a:pPr lvl="1" eaLnBrk="1" hangingPunct="1">
              <a:lnSpc>
                <a:spcPct val="110000"/>
              </a:lnSpc>
            </a:pPr>
            <a:r>
              <a:rPr lang="en-US" altLang="en-US" sz="1400"/>
              <a:t>There is an unavoidable delay in completing repairs due to difficulties in obtaining parts or contracting for services.</a:t>
            </a:r>
          </a:p>
          <a:p>
            <a:pPr lvl="1" eaLnBrk="1" hangingPunct="1">
              <a:lnSpc>
                <a:spcPct val="110000"/>
              </a:lnSpc>
            </a:pPr>
            <a:r>
              <a:rPr lang="en-US" altLang="en-US" sz="1400"/>
              <a:t>The owner makes a good faith effort to make the repairs.</a:t>
            </a:r>
          </a:p>
          <a:p>
            <a:pPr lvl="1" eaLnBrk="1" hangingPunct="1">
              <a:lnSpc>
                <a:spcPct val="110000"/>
              </a:lnSpc>
            </a:pPr>
            <a:r>
              <a:rPr lang="en-US" altLang="en-US" sz="1400"/>
              <a:t>The repairs are expensive (such as exterior painting or roof repair) and the owner needs time to obtain the funds.</a:t>
            </a:r>
          </a:p>
          <a:p>
            <a:pPr lvl="1" eaLnBrk="1" hangingPunct="1">
              <a:lnSpc>
                <a:spcPct val="110000"/>
              </a:lnSpc>
            </a:pPr>
            <a:r>
              <a:rPr lang="en-US" altLang="en-US" sz="1400"/>
              <a:t>The repairs must be delayed due to climate conditions.</a:t>
            </a:r>
          </a:p>
          <a:p>
            <a:pPr lvl="1" eaLnBrk="1" hangingPunct="1">
              <a:lnSpc>
                <a:spcPct val="110000"/>
              </a:lnSpc>
            </a:pPr>
            <a:r>
              <a:rPr lang="en-US" altLang="en-US" sz="1400"/>
              <a:t>The owner provides receipts from business or contractor showing the work is to be completed with an anticipated date of completion.</a:t>
            </a:r>
          </a:p>
          <a:p>
            <a:pPr>
              <a:lnSpc>
                <a:spcPct val="110000"/>
              </a:lnSpc>
            </a:pPr>
            <a:endParaRPr lang="en-US" sz="1400"/>
          </a:p>
        </p:txBody>
      </p:sp>
      <p:pic>
        <p:nvPicPr>
          <p:cNvPr id="7" name="Graphic 6" descr="Flowchart">
            <a:extLst>
              <a:ext uri="{FF2B5EF4-FFF2-40B4-BE49-F238E27FC236}">
                <a16:creationId xmlns:a16="http://schemas.microsoft.com/office/drawing/2014/main" id="{97438A32-53F2-3032-D15E-9D16B6121FE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91395" y="1102440"/>
            <a:ext cx="4681506" cy="4681506"/>
          </a:xfrm>
          <a:prstGeom prst="rect">
            <a:avLst/>
          </a:prstGeom>
        </p:spPr>
      </p:pic>
    </p:spTree>
    <p:extLst>
      <p:ext uri="{BB962C8B-B14F-4D97-AF65-F5344CB8AC3E}">
        <p14:creationId xmlns:p14="http://schemas.microsoft.com/office/powerpoint/2010/main" val="3902624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0DC1B0-7E1A-BD02-3F93-19E6B1B750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FD6BEB-FC4C-4D67-9E1D-696D648834E1}"/>
              </a:ext>
            </a:extLst>
          </p:cNvPr>
          <p:cNvSpPr>
            <a:spLocks noGrp="1"/>
          </p:cNvSpPr>
          <p:nvPr>
            <p:ph type="title"/>
          </p:nvPr>
        </p:nvSpPr>
        <p:spPr>
          <a:xfrm>
            <a:off x="612649" y="548638"/>
            <a:ext cx="3493008" cy="5788152"/>
          </a:xfrm>
        </p:spPr>
        <p:txBody>
          <a:bodyPr anchor="ctr">
            <a:normAutofit/>
          </a:bodyPr>
          <a:lstStyle/>
          <a:p>
            <a:r>
              <a:rPr lang="en-US" sz="4000"/>
              <a:t>Extension Requests, continued</a:t>
            </a:r>
          </a:p>
        </p:txBody>
      </p:sp>
      <p:graphicFrame>
        <p:nvGraphicFramePr>
          <p:cNvPr id="5" name="Content Placeholder 2">
            <a:extLst>
              <a:ext uri="{FF2B5EF4-FFF2-40B4-BE49-F238E27FC236}">
                <a16:creationId xmlns:a16="http://schemas.microsoft.com/office/drawing/2014/main" id="{C68A3EE0-6CC1-19E4-4317-4638C180FEAD}"/>
              </a:ext>
            </a:extLst>
          </p:cNvPr>
          <p:cNvGraphicFramePr>
            <a:graphicFrameLocks noGrp="1"/>
          </p:cNvGraphicFramePr>
          <p:nvPr>
            <p:ph idx="1"/>
            <p:extLst>
              <p:ext uri="{D42A27DB-BD31-4B8C-83A1-F6EECF244321}">
                <p14:modId xmlns:p14="http://schemas.microsoft.com/office/powerpoint/2010/main" val="1560211994"/>
              </p:ext>
            </p:extLst>
          </p:nvPr>
        </p:nvGraphicFramePr>
        <p:xfrm>
          <a:off x="4608246" y="548640"/>
          <a:ext cx="6949440" cy="578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62693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A22726-DA03-BCB0-F12E-98258FB7E5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2D5E3B-33DA-4FBA-85B4-4ED766912E17}"/>
              </a:ext>
            </a:extLst>
          </p:cNvPr>
          <p:cNvSpPr>
            <a:spLocks noGrp="1"/>
          </p:cNvSpPr>
          <p:nvPr>
            <p:ph type="title"/>
          </p:nvPr>
        </p:nvSpPr>
        <p:spPr>
          <a:xfrm>
            <a:off x="1524000" y="548640"/>
            <a:ext cx="9160475" cy="1132258"/>
          </a:xfrm>
        </p:spPr>
        <p:txBody>
          <a:bodyPr anchor="ctr">
            <a:normAutofit/>
          </a:bodyPr>
          <a:lstStyle/>
          <a:p>
            <a:pPr algn="ctr"/>
            <a:r>
              <a:rPr lang="en-US" dirty="0"/>
              <a:t>When a Family Wants to Move</a:t>
            </a:r>
            <a:endParaRPr lang="en-US"/>
          </a:p>
        </p:txBody>
      </p:sp>
      <p:graphicFrame>
        <p:nvGraphicFramePr>
          <p:cNvPr id="5" name="Content Placeholder 2">
            <a:extLst>
              <a:ext uri="{FF2B5EF4-FFF2-40B4-BE49-F238E27FC236}">
                <a16:creationId xmlns:a16="http://schemas.microsoft.com/office/drawing/2014/main" id="{40964E44-7C09-1366-AD5E-6183508AE282}"/>
              </a:ext>
            </a:extLst>
          </p:cNvPr>
          <p:cNvGraphicFramePr>
            <a:graphicFrameLocks noGrp="1"/>
          </p:cNvGraphicFramePr>
          <p:nvPr>
            <p:ph idx="1"/>
            <p:extLst>
              <p:ext uri="{D42A27DB-BD31-4B8C-83A1-F6EECF244321}">
                <p14:modId xmlns:p14="http://schemas.microsoft.com/office/powerpoint/2010/main" val="1146667116"/>
              </p:ext>
            </p:extLst>
          </p:nvPr>
        </p:nvGraphicFramePr>
        <p:xfrm>
          <a:off x="930876" y="2037806"/>
          <a:ext cx="10335350" cy="40664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25700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CA6F80-D392-A64E-3CF8-F28F1CCEE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668443-0DD0-47E6-861F-528B9A9E4CFE}"/>
              </a:ext>
            </a:extLst>
          </p:cNvPr>
          <p:cNvSpPr>
            <a:spLocks noGrp="1"/>
          </p:cNvSpPr>
          <p:nvPr>
            <p:ph type="title"/>
          </p:nvPr>
        </p:nvSpPr>
        <p:spPr>
          <a:xfrm>
            <a:off x="614679" y="548640"/>
            <a:ext cx="4779572" cy="2067705"/>
          </a:xfrm>
        </p:spPr>
        <p:txBody>
          <a:bodyPr anchor="t">
            <a:normAutofit/>
          </a:bodyPr>
          <a:lstStyle/>
          <a:p>
            <a:r>
              <a:rPr lang="en-US" dirty="0"/>
              <a:t>Addressing Lease Issues</a:t>
            </a:r>
          </a:p>
        </p:txBody>
      </p:sp>
      <p:pic>
        <p:nvPicPr>
          <p:cNvPr id="7" name="Graphic 6" descr="Commitments">
            <a:extLst>
              <a:ext uri="{FF2B5EF4-FFF2-40B4-BE49-F238E27FC236}">
                <a16:creationId xmlns:a16="http://schemas.microsoft.com/office/drawing/2014/main" id="{79B25A1C-3FFD-3B92-A7D1-5BC31C422C8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520" y="2976281"/>
            <a:ext cx="3333077" cy="3333077"/>
          </a:xfrm>
          <a:prstGeom prst="rect">
            <a:avLst/>
          </a:prstGeom>
        </p:spPr>
      </p:pic>
      <p:sp>
        <p:nvSpPr>
          <p:cNvPr id="3" name="Content Placeholder 2">
            <a:extLst>
              <a:ext uri="{FF2B5EF4-FFF2-40B4-BE49-F238E27FC236}">
                <a16:creationId xmlns:a16="http://schemas.microsoft.com/office/drawing/2014/main" id="{A548A1B5-BD8A-46E1-92AA-E8B2211CA942}"/>
              </a:ext>
            </a:extLst>
          </p:cNvPr>
          <p:cNvSpPr>
            <a:spLocks noGrp="1"/>
          </p:cNvSpPr>
          <p:nvPr>
            <p:ph idx="1"/>
          </p:nvPr>
        </p:nvSpPr>
        <p:spPr>
          <a:xfrm>
            <a:off x="6030551" y="548638"/>
            <a:ext cx="5546770" cy="5760721"/>
          </a:xfrm>
        </p:spPr>
        <p:txBody>
          <a:bodyPr anchor="t">
            <a:normAutofit/>
          </a:bodyPr>
          <a:lstStyle/>
          <a:p>
            <a:pPr marL="365760" indent="-256032" eaLnBrk="1" fontAlgn="auto" hangingPunct="1">
              <a:lnSpc>
                <a:spcPct val="110000"/>
              </a:lnSpc>
              <a:spcAft>
                <a:spcPts val="0"/>
              </a:spcAft>
              <a:buClr>
                <a:schemeClr val="accent3"/>
              </a:buClr>
              <a:buFont typeface="Wingdings" pitchFamily="2" charset="2"/>
              <a:buNone/>
              <a:defRPr/>
            </a:pPr>
            <a:r>
              <a:rPr lang="en-US" sz="1700"/>
              <a:t>Although Raise Up does not assist the landlord with enforcing the terms of the lease, any issues with your tenant should be brought to our attention in writing as soon as you are having issues. </a:t>
            </a:r>
          </a:p>
          <a:p>
            <a:pPr marL="365760" indent="-256032" eaLnBrk="1" fontAlgn="auto" hangingPunct="1">
              <a:lnSpc>
                <a:spcPct val="110000"/>
              </a:lnSpc>
              <a:spcAft>
                <a:spcPts val="0"/>
              </a:spcAft>
              <a:buClr>
                <a:schemeClr val="accent3"/>
              </a:buClr>
              <a:buFont typeface="Wingdings" pitchFamily="2" charset="2"/>
              <a:buNone/>
              <a:defRPr/>
            </a:pPr>
            <a:endParaRPr lang="en-US" sz="1700"/>
          </a:p>
          <a:p>
            <a:pPr marL="365760" indent="-256032" eaLnBrk="1" fontAlgn="auto" hangingPunct="1">
              <a:lnSpc>
                <a:spcPct val="110000"/>
              </a:lnSpc>
              <a:spcAft>
                <a:spcPts val="0"/>
              </a:spcAft>
              <a:buClr>
                <a:schemeClr val="accent3"/>
              </a:buClr>
              <a:buFont typeface="Georgia"/>
              <a:buChar char="•"/>
              <a:defRPr/>
            </a:pPr>
            <a:r>
              <a:rPr lang="en-US" sz="1700"/>
              <a:t>This would include items such as:</a:t>
            </a:r>
          </a:p>
          <a:p>
            <a:pPr marL="365760" indent="-256032" eaLnBrk="1" fontAlgn="auto" hangingPunct="1">
              <a:lnSpc>
                <a:spcPct val="110000"/>
              </a:lnSpc>
              <a:spcAft>
                <a:spcPts val="0"/>
              </a:spcAft>
              <a:buClr>
                <a:schemeClr val="accent3"/>
              </a:buClr>
              <a:buFont typeface="Georgia" panose="02040502050405020303" pitchFamily="18" charset="0"/>
              <a:buNone/>
              <a:defRPr/>
            </a:pPr>
            <a:endParaRPr lang="en-US" sz="1700"/>
          </a:p>
          <a:p>
            <a:pPr marL="658368" lvl="1" indent="-246888" eaLnBrk="1" fontAlgn="auto" hangingPunct="1">
              <a:lnSpc>
                <a:spcPct val="110000"/>
              </a:lnSpc>
              <a:spcAft>
                <a:spcPts val="0"/>
              </a:spcAft>
              <a:buFont typeface="Georgia"/>
              <a:buChar char="▫"/>
              <a:defRPr/>
            </a:pPr>
            <a:r>
              <a:rPr lang="en-US" sz="1700"/>
              <a:t>Non payment of rent</a:t>
            </a:r>
          </a:p>
          <a:p>
            <a:pPr marL="658368" lvl="1" indent="-246888" eaLnBrk="1" fontAlgn="auto" hangingPunct="1">
              <a:lnSpc>
                <a:spcPct val="110000"/>
              </a:lnSpc>
              <a:spcAft>
                <a:spcPts val="0"/>
              </a:spcAft>
              <a:buFont typeface="Georgia"/>
              <a:buChar char="▫"/>
              <a:defRPr/>
            </a:pPr>
            <a:r>
              <a:rPr lang="en-US" sz="1700"/>
              <a:t>Damages</a:t>
            </a:r>
          </a:p>
          <a:p>
            <a:pPr marL="658368" lvl="1" indent="-246888" eaLnBrk="1" fontAlgn="auto" hangingPunct="1">
              <a:lnSpc>
                <a:spcPct val="110000"/>
              </a:lnSpc>
              <a:spcAft>
                <a:spcPts val="0"/>
              </a:spcAft>
              <a:buFont typeface="Georgia"/>
              <a:buChar char="▫"/>
              <a:defRPr/>
            </a:pPr>
            <a:r>
              <a:rPr lang="en-US" sz="1700"/>
              <a:t>Unauthorized residents</a:t>
            </a:r>
          </a:p>
          <a:p>
            <a:pPr marL="658368" lvl="1" indent="-246888" eaLnBrk="1" fontAlgn="auto" hangingPunct="1">
              <a:lnSpc>
                <a:spcPct val="110000"/>
              </a:lnSpc>
              <a:spcAft>
                <a:spcPts val="0"/>
              </a:spcAft>
              <a:buFont typeface="Georgia"/>
              <a:buChar char="▫"/>
              <a:defRPr/>
            </a:pPr>
            <a:r>
              <a:rPr lang="en-US" sz="1700"/>
              <a:t>Excessive or Unpaid Utility Bills</a:t>
            </a:r>
          </a:p>
          <a:p>
            <a:pPr marL="658368" lvl="1" indent="-246888" eaLnBrk="1" fontAlgn="auto" hangingPunct="1">
              <a:lnSpc>
                <a:spcPct val="110000"/>
              </a:lnSpc>
              <a:spcAft>
                <a:spcPts val="0"/>
              </a:spcAft>
              <a:buFont typeface="Georgia"/>
              <a:buChar char="▫"/>
              <a:defRPr/>
            </a:pPr>
            <a:endParaRPr lang="en-US" sz="1700"/>
          </a:p>
          <a:p>
            <a:pPr marL="365760" indent="-256032" eaLnBrk="1" fontAlgn="auto" hangingPunct="1">
              <a:lnSpc>
                <a:spcPct val="110000"/>
              </a:lnSpc>
              <a:spcAft>
                <a:spcPts val="0"/>
              </a:spcAft>
              <a:buClr>
                <a:schemeClr val="accent3"/>
              </a:buClr>
              <a:buFont typeface="Georgia"/>
              <a:buChar char="•"/>
              <a:defRPr/>
            </a:pPr>
            <a:endParaRPr lang="en-US" sz="1700"/>
          </a:p>
          <a:p>
            <a:pPr marL="365760" indent="-256032" eaLnBrk="1" fontAlgn="auto" hangingPunct="1">
              <a:lnSpc>
                <a:spcPct val="110000"/>
              </a:lnSpc>
              <a:spcAft>
                <a:spcPts val="0"/>
              </a:spcAft>
              <a:buClr>
                <a:schemeClr val="accent3"/>
              </a:buClr>
              <a:buFont typeface="Georgia"/>
              <a:buChar char="•"/>
              <a:defRPr/>
            </a:pPr>
            <a:r>
              <a:rPr lang="en-US" sz="1700"/>
              <a:t>Raise Up will address violations in family obligations, but it is a landlord’s responsibility to enforce the tenant obligations under the lease.</a:t>
            </a:r>
          </a:p>
          <a:p>
            <a:pPr>
              <a:lnSpc>
                <a:spcPct val="110000"/>
              </a:lnSpc>
            </a:pPr>
            <a:endParaRPr lang="en-US" sz="1700"/>
          </a:p>
        </p:txBody>
      </p:sp>
    </p:spTree>
    <p:extLst>
      <p:ext uri="{BB962C8B-B14F-4D97-AF65-F5344CB8AC3E}">
        <p14:creationId xmlns:p14="http://schemas.microsoft.com/office/powerpoint/2010/main" val="840438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ACA6F80-D392-A64E-3CF8-F28F1CCEE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31A3CD-1091-486A-AD9E-70C9B76B293C}"/>
              </a:ext>
            </a:extLst>
          </p:cNvPr>
          <p:cNvSpPr>
            <a:spLocks noGrp="1"/>
          </p:cNvSpPr>
          <p:nvPr>
            <p:ph type="title"/>
          </p:nvPr>
        </p:nvSpPr>
        <p:spPr>
          <a:xfrm>
            <a:off x="614679" y="548640"/>
            <a:ext cx="4779572" cy="2067705"/>
          </a:xfrm>
        </p:spPr>
        <p:txBody>
          <a:bodyPr anchor="t">
            <a:normAutofit/>
          </a:bodyPr>
          <a:lstStyle/>
          <a:p>
            <a:r>
              <a:rPr lang="en-US" altLang="en-US"/>
              <a:t>Landlord Obligations, continued</a:t>
            </a:r>
            <a:endParaRPr lang="en-US" dirty="0"/>
          </a:p>
        </p:txBody>
      </p:sp>
      <p:pic>
        <p:nvPicPr>
          <p:cNvPr id="7" name="Graphic 6" descr="Bank Check">
            <a:extLst>
              <a:ext uri="{FF2B5EF4-FFF2-40B4-BE49-F238E27FC236}">
                <a16:creationId xmlns:a16="http://schemas.microsoft.com/office/drawing/2014/main" id="{F049E56C-5F47-D3BB-BCDB-F5182690CC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520" y="2976281"/>
            <a:ext cx="3333077" cy="3333077"/>
          </a:xfrm>
          <a:prstGeom prst="rect">
            <a:avLst/>
          </a:prstGeom>
        </p:spPr>
      </p:pic>
      <p:sp>
        <p:nvSpPr>
          <p:cNvPr id="3" name="Content Placeholder 2">
            <a:extLst>
              <a:ext uri="{FF2B5EF4-FFF2-40B4-BE49-F238E27FC236}">
                <a16:creationId xmlns:a16="http://schemas.microsoft.com/office/drawing/2014/main" id="{66AB0247-517F-4A75-A519-94310AC02BE3}"/>
              </a:ext>
            </a:extLst>
          </p:cNvPr>
          <p:cNvSpPr>
            <a:spLocks noGrp="1"/>
          </p:cNvSpPr>
          <p:nvPr>
            <p:ph idx="1"/>
          </p:nvPr>
        </p:nvSpPr>
        <p:spPr>
          <a:xfrm>
            <a:off x="6030551" y="548638"/>
            <a:ext cx="5546770" cy="5760721"/>
          </a:xfrm>
        </p:spPr>
        <p:txBody>
          <a:bodyPr anchor="t">
            <a:normAutofit/>
          </a:bodyPr>
          <a:lstStyle/>
          <a:p>
            <a:pPr eaLnBrk="1" hangingPunct="1">
              <a:buFont typeface="Wingdings" panose="05000000000000000000" pitchFamily="2" charset="2"/>
              <a:buNone/>
              <a:defRPr/>
            </a:pPr>
            <a:r>
              <a:rPr lang="en-US" altLang="en-US" sz="1800" b="1"/>
              <a:t>You must also notify Raise Up of changes to:</a:t>
            </a:r>
          </a:p>
          <a:p>
            <a:pPr eaLnBrk="1" hangingPunct="1">
              <a:buFont typeface="Wingdings" panose="05000000000000000000" pitchFamily="2" charset="2"/>
              <a:buNone/>
              <a:defRPr/>
            </a:pPr>
            <a:endParaRPr lang="en-US" altLang="en-US" sz="1800" b="1"/>
          </a:p>
          <a:p>
            <a:pPr eaLnBrk="1" hangingPunct="1">
              <a:defRPr/>
            </a:pPr>
            <a:r>
              <a:rPr lang="en-US" altLang="en-US" sz="1800"/>
              <a:t>Your contact information</a:t>
            </a:r>
          </a:p>
          <a:p>
            <a:pPr lvl="1" eaLnBrk="1" hangingPunct="1">
              <a:defRPr/>
            </a:pPr>
            <a:r>
              <a:rPr lang="en-US" altLang="en-US"/>
              <a:t>Address, phone number, email address</a:t>
            </a:r>
          </a:p>
          <a:p>
            <a:pPr lvl="1" eaLnBrk="1" hangingPunct="1">
              <a:defRPr/>
            </a:pPr>
            <a:endParaRPr lang="en-US" altLang="en-US"/>
          </a:p>
          <a:p>
            <a:pPr eaLnBrk="1" hangingPunct="1">
              <a:defRPr/>
            </a:pPr>
            <a:r>
              <a:rPr lang="en-US" altLang="en-US" sz="1800"/>
              <a:t>Your direct deposit information</a:t>
            </a:r>
          </a:p>
          <a:p>
            <a:pPr marL="109537" indent="0">
              <a:buFont typeface="Georgia" panose="02040502050405020303" pitchFamily="18" charset="0"/>
              <a:buNone/>
              <a:defRPr/>
            </a:pPr>
            <a:endParaRPr lang="en-US" sz="1800"/>
          </a:p>
          <a:p>
            <a:pPr marL="109537" indent="0">
              <a:buFont typeface="Georgia" panose="02040502050405020303" pitchFamily="18" charset="0"/>
              <a:buNone/>
              <a:defRPr/>
            </a:pPr>
            <a:r>
              <a:rPr lang="en-US" sz="1800" i="1"/>
              <a:t>These items are updated through Raise Up’s Landlord Portal.  </a:t>
            </a:r>
          </a:p>
          <a:p>
            <a:endParaRPr lang="en-US" sz="1800"/>
          </a:p>
        </p:txBody>
      </p:sp>
    </p:spTree>
    <p:extLst>
      <p:ext uri="{BB962C8B-B14F-4D97-AF65-F5344CB8AC3E}">
        <p14:creationId xmlns:p14="http://schemas.microsoft.com/office/powerpoint/2010/main" val="31919493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17EAD-AA9B-40A6-8C96-1D2D6A010780}"/>
              </a:ext>
            </a:extLst>
          </p:cNvPr>
          <p:cNvSpPr>
            <a:spLocks noGrp="1"/>
          </p:cNvSpPr>
          <p:nvPr>
            <p:ph type="title"/>
          </p:nvPr>
        </p:nvSpPr>
        <p:spPr/>
        <p:txBody>
          <a:bodyPr/>
          <a:lstStyle/>
          <a:p>
            <a:r>
              <a:rPr lang="en-US" dirty="0"/>
              <a:t>FAQs</a:t>
            </a:r>
          </a:p>
        </p:txBody>
      </p:sp>
      <p:sp>
        <p:nvSpPr>
          <p:cNvPr id="3" name="Content Placeholder 2">
            <a:extLst>
              <a:ext uri="{FF2B5EF4-FFF2-40B4-BE49-F238E27FC236}">
                <a16:creationId xmlns:a16="http://schemas.microsoft.com/office/drawing/2014/main" id="{902A2505-F61A-428D-9910-ABFC085789F4}"/>
              </a:ext>
            </a:extLst>
          </p:cNvPr>
          <p:cNvSpPr>
            <a:spLocks noGrp="1"/>
          </p:cNvSpPr>
          <p:nvPr>
            <p:ph idx="1"/>
          </p:nvPr>
        </p:nvSpPr>
        <p:spPr/>
        <p:txBody>
          <a:bodyPr>
            <a:normAutofit fontScale="77500" lnSpcReduction="20000"/>
          </a:bodyPr>
          <a:lstStyle/>
          <a:p>
            <a:pPr marL="107950" indent="0">
              <a:buFont typeface="Georgia" panose="02040502050405020303" pitchFamily="18" charset="0"/>
              <a:buNone/>
              <a:defRPr/>
            </a:pPr>
            <a:r>
              <a:rPr lang="en-US" altLang="en-US" sz="2000" dirty="0"/>
              <a:t>Q: I didn’t receive a payment, or the payment I received is not the amount I was expecting.  Who do I contact?</a:t>
            </a:r>
          </a:p>
          <a:p>
            <a:pPr marL="107950" indent="0">
              <a:buFont typeface="Georgia" panose="02040502050405020303" pitchFamily="18" charset="0"/>
              <a:buNone/>
              <a:defRPr/>
            </a:pPr>
            <a:r>
              <a:rPr lang="en-US" altLang="en-US" sz="2000" b="1" dirty="0"/>
              <a:t>A</a:t>
            </a:r>
            <a:r>
              <a:rPr lang="en-US" altLang="en-US" sz="2000" dirty="0"/>
              <a:t>:  The caseworker of the tenant.</a:t>
            </a:r>
          </a:p>
          <a:p>
            <a:pPr marL="107950" indent="0">
              <a:buFont typeface="Georgia" panose="02040502050405020303" pitchFamily="18" charset="0"/>
              <a:buNone/>
              <a:defRPr/>
            </a:pPr>
            <a:endParaRPr lang="en-US" altLang="en-US" sz="2000" dirty="0"/>
          </a:p>
          <a:p>
            <a:pPr marL="107950" indent="0">
              <a:buFont typeface="Georgia" panose="02040502050405020303" pitchFamily="18" charset="0"/>
              <a:buNone/>
              <a:defRPr/>
            </a:pPr>
            <a:r>
              <a:rPr lang="en-US" altLang="en-US" sz="2000" b="1" dirty="0"/>
              <a:t>Q</a:t>
            </a:r>
            <a:r>
              <a:rPr lang="en-US" altLang="en-US" sz="2000" dirty="0"/>
              <a:t>: Where can I find a list of the caseworkers and their contact information?</a:t>
            </a:r>
          </a:p>
          <a:p>
            <a:pPr marL="107950" indent="0">
              <a:buFont typeface="Georgia" panose="02040502050405020303" pitchFamily="18" charset="0"/>
              <a:buNone/>
              <a:defRPr/>
            </a:pPr>
            <a:r>
              <a:rPr lang="en-US" altLang="en-US" sz="2000" b="1" dirty="0"/>
              <a:t>A</a:t>
            </a:r>
            <a:r>
              <a:rPr lang="en-US" altLang="en-US" sz="2000" dirty="0"/>
              <a:t>:  Please visit our website or your Landlord Portal to obtain this information.</a:t>
            </a:r>
            <a:endParaRPr lang="en-US" altLang="en-US" sz="2000" dirty="0">
              <a:cs typeface="Gisha" panose="020B0502040204020203" pitchFamily="34" charset="-79"/>
            </a:endParaRPr>
          </a:p>
          <a:p>
            <a:pPr marL="107950" indent="0">
              <a:buFont typeface="Georgia" panose="02040502050405020303" pitchFamily="18" charset="0"/>
              <a:buNone/>
              <a:defRPr/>
            </a:pPr>
            <a:endParaRPr lang="en-US" sz="2000" dirty="0">
              <a:cs typeface="Gisha" panose="020B0502040204020203" pitchFamily="34" charset="-79"/>
            </a:endParaRPr>
          </a:p>
          <a:p>
            <a:pPr marL="107950" indent="0">
              <a:buFont typeface="Georgia" panose="02040502050405020303" pitchFamily="18" charset="0"/>
              <a:buNone/>
              <a:defRPr/>
            </a:pPr>
            <a:r>
              <a:rPr lang="en-US" sz="2000" b="1" dirty="0">
                <a:cs typeface="Gisha" panose="020B0502040204020203" pitchFamily="34" charset="-79"/>
              </a:rPr>
              <a:t>Q</a:t>
            </a:r>
            <a:r>
              <a:rPr lang="en-US" sz="2000" dirty="0">
                <a:cs typeface="Gisha" panose="020B0502040204020203" pitchFamily="34" charset="-79"/>
              </a:rPr>
              <a:t>:  My rental unit </a:t>
            </a:r>
            <a:r>
              <a:rPr lang="en-US" sz="2000" u="sng" dirty="0">
                <a:cs typeface="Gisha" panose="020B0502040204020203" pitchFamily="34" charset="-79"/>
              </a:rPr>
              <a:t>IS</a:t>
            </a:r>
            <a:r>
              <a:rPr lang="en-US" sz="2000" dirty="0">
                <a:cs typeface="Gisha" panose="020B0502040204020203" pitchFamily="34" charset="-79"/>
              </a:rPr>
              <a:t> part of an apartment complex and the rent amount I asked for was not approved, but all my other similar rental units are receiving that amount.  What do I do?</a:t>
            </a:r>
          </a:p>
          <a:p>
            <a:pPr marL="109537" indent="0">
              <a:buFont typeface="Georgia" panose="02040502050405020303" pitchFamily="18" charset="0"/>
              <a:buNone/>
              <a:defRPr/>
            </a:pPr>
            <a:r>
              <a:rPr lang="en-US" sz="2000" b="1" dirty="0">
                <a:cs typeface="Gisha" panose="020B0502040204020203" pitchFamily="34" charset="-79"/>
              </a:rPr>
              <a:t>A:</a:t>
            </a:r>
            <a:r>
              <a:rPr lang="en-US" sz="2000" dirty="0">
                <a:cs typeface="Gisha" panose="020B0502040204020203" pitchFamily="34" charset="-79"/>
              </a:rPr>
              <a:t>  </a:t>
            </a:r>
            <a:r>
              <a:rPr lang="en-US" altLang="en-US" sz="2000" dirty="0">
                <a:cs typeface="Gisha" panose="020B0502040204020203" pitchFamily="34" charset="-79"/>
              </a:rPr>
              <a:t>If you would like us to use your </a:t>
            </a:r>
            <a:r>
              <a:rPr lang="en-US" altLang="en-US" sz="2000" u="sng" dirty="0">
                <a:cs typeface="Gisha" panose="020B0502040204020203" pitchFamily="34" charset="-79"/>
              </a:rPr>
              <a:t>unsubsidized</a:t>
            </a:r>
            <a:r>
              <a:rPr lang="en-US" altLang="en-US" sz="2000" dirty="0">
                <a:cs typeface="Gisha" panose="020B0502040204020203" pitchFamily="34" charset="-79"/>
              </a:rPr>
              <a:t> market rent units as </a:t>
            </a:r>
            <a:r>
              <a:rPr lang="en-US" altLang="en-US" sz="2000" dirty="0" err="1">
                <a:cs typeface="Gisha" panose="020B0502040204020203" pitchFamily="34" charset="-79"/>
              </a:rPr>
              <a:t>comparables</a:t>
            </a:r>
            <a:r>
              <a:rPr lang="en-US" altLang="en-US" sz="2000" dirty="0">
                <a:cs typeface="Gisha" panose="020B0502040204020203" pitchFamily="34" charset="-79"/>
              </a:rPr>
              <a:t> in order to justify your asking rent, you must keep this information updated on the www.gosection 8.com websit</a:t>
            </a:r>
            <a:r>
              <a:rPr lang="en-US" altLang="en-US" sz="2000" dirty="0">
                <a:latin typeface="Gisha" panose="020B0502040204020203" pitchFamily="34" charset="-79"/>
                <a:cs typeface="Gisha" panose="020B0502040204020203" pitchFamily="34" charset="-79"/>
              </a:rPr>
              <a:t>e.  If you are updating this information AFTER you have received our notice that the rent was not approved, you must contact the </a:t>
            </a:r>
            <a:r>
              <a:rPr lang="en-US" altLang="en-US" dirty="0">
                <a:latin typeface="Gisha" panose="020B0502040204020203" pitchFamily="34" charset="-79"/>
                <a:cs typeface="Gisha" panose="020B0502040204020203" pitchFamily="34" charset="-79"/>
              </a:rPr>
              <a:t>Occupancy Specialist </a:t>
            </a:r>
            <a:r>
              <a:rPr lang="en-US" altLang="en-US" sz="2000" dirty="0">
                <a:latin typeface="Gisha" panose="020B0502040204020203" pitchFamily="34" charset="-79"/>
                <a:cs typeface="Gisha" panose="020B0502040204020203" pitchFamily="34" charset="-79"/>
              </a:rPr>
              <a:t>to let them know that you have updated your information in the </a:t>
            </a:r>
            <a:r>
              <a:rPr lang="en-US" altLang="en-US" sz="2000" dirty="0">
                <a:latin typeface="Gisha" panose="020B0502040204020203" pitchFamily="34" charset="-79"/>
                <a:cs typeface="Gisha" panose="020B0502040204020203" pitchFamily="34" charset="-79"/>
                <a:hlinkClick r:id="rId2"/>
              </a:rPr>
              <a:t>www.AffordableHousing.com</a:t>
            </a:r>
            <a:r>
              <a:rPr lang="en-US" altLang="en-US" sz="2000" dirty="0">
                <a:latin typeface="Gisha" panose="020B0502040204020203" pitchFamily="34" charset="-79"/>
                <a:cs typeface="Gisha" panose="020B0502040204020203" pitchFamily="34" charset="-79"/>
              </a:rPr>
              <a:t> website.</a:t>
            </a:r>
          </a:p>
          <a:p>
            <a:endParaRPr lang="en-US" dirty="0"/>
          </a:p>
        </p:txBody>
      </p:sp>
    </p:spTree>
    <p:extLst>
      <p:ext uri="{BB962C8B-B14F-4D97-AF65-F5344CB8AC3E}">
        <p14:creationId xmlns:p14="http://schemas.microsoft.com/office/powerpoint/2010/main" val="16956808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AABE7-F0B0-424C-A69A-F72858B5E0AC}"/>
              </a:ext>
            </a:extLst>
          </p:cNvPr>
          <p:cNvSpPr>
            <a:spLocks noGrp="1"/>
          </p:cNvSpPr>
          <p:nvPr>
            <p:ph type="title"/>
          </p:nvPr>
        </p:nvSpPr>
        <p:spPr/>
        <p:txBody>
          <a:bodyPr/>
          <a:lstStyle/>
          <a:p>
            <a:r>
              <a:rPr lang="en-US" dirty="0"/>
              <a:t>FAQs</a:t>
            </a:r>
          </a:p>
        </p:txBody>
      </p:sp>
      <p:sp>
        <p:nvSpPr>
          <p:cNvPr id="3" name="Content Placeholder 2">
            <a:extLst>
              <a:ext uri="{FF2B5EF4-FFF2-40B4-BE49-F238E27FC236}">
                <a16:creationId xmlns:a16="http://schemas.microsoft.com/office/drawing/2014/main" id="{B79ECE71-BE6D-4102-A452-D9D94EB8C6BE}"/>
              </a:ext>
            </a:extLst>
          </p:cNvPr>
          <p:cNvSpPr>
            <a:spLocks noGrp="1"/>
          </p:cNvSpPr>
          <p:nvPr>
            <p:ph idx="1"/>
          </p:nvPr>
        </p:nvSpPr>
        <p:spPr/>
        <p:txBody>
          <a:bodyPr>
            <a:normAutofit fontScale="62500" lnSpcReduction="20000"/>
          </a:bodyPr>
          <a:lstStyle/>
          <a:p>
            <a:pPr marL="107950" indent="0">
              <a:buFont typeface="Georgia" panose="02040502050405020303" pitchFamily="18" charset="0"/>
              <a:buNone/>
            </a:pPr>
            <a:r>
              <a:rPr lang="en-US" altLang="en-US" sz="2000" b="1" dirty="0"/>
              <a:t>Q</a:t>
            </a:r>
            <a:r>
              <a:rPr lang="en-US" altLang="en-US" sz="2000" dirty="0"/>
              <a:t>: I want to evict my tenant.  What do you need from me?</a:t>
            </a:r>
          </a:p>
          <a:p>
            <a:pPr marL="107950" indent="0">
              <a:buFont typeface="Georgia" panose="02040502050405020303" pitchFamily="18" charset="0"/>
              <a:buNone/>
            </a:pPr>
            <a:r>
              <a:rPr lang="en-US" altLang="en-US" sz="2000" b="1" dirty="0"/>
              <a:t>A</a:t>
            </a:r>
            <a:r>
              <a:rPr lang="en-US" altLang="en-US" sz="2000" dirty="0"/>
              <a:t>:  The HCVP cannot hold the HAP on an eviction; however, the owner may choose to return the HAP as a way of refusing payment.  To do so, submit a personal check </a:t>
            </a:r>
            <a:r>
              <a:rPr lang="en-US" altLang="en-US" sz="2000" u="sng" dirty="0"/>
              <a:t>to the caseworker</a:t>
            </a:r>
            <a:r>
              <a:rPr lang="en-US" altLang="en-US" sz="2000" dirty="0"/>
              <a:t> of your tenant.  The check must be made out to Raise Up, not to the caseworker.  You must list the tenant’s name on the ‘notes’ area, for example, “Jane Doe’s eviction.”  You must keep the caseworker informed of any court dates pertaining to the eviction, as well as when the actual eviction has taken place or if your tenant voluntarily moved.   </a:t>
            </a:r>
          </a:p>
          <a:p>
            <a:pPr marL="107950" indent="0">
              <a:buFont typeface="Georgia" panose="02040502050405020303" pitchFamily="18" charset="0"/>
              <a:buNone/>
            </a:pPr>
            <a:endParaRPr lang="en-US" altLang="en-US" sz="2000" dirty="0"/>
          </a:p>
          <a:p>
            <a:pPr marL="107950" indent="0">
              <a:buFont typeface="Georgia" panose="02040502050405020303" pitchFamily="18" charset="0"/>
              <a:buNone/>
            </a:pPr>
            <a:r>
              <a:rPr lang="en-US" altLang="en-US" sz="2000" b="1" dirty="0"/>
              <a:t>Q</a:t>
            </a:r>
            <a:r>
              <a:rPr lang="en-US" altLang="en-US" sz="2000" dirty="0"/>
              <a:t>: My rental unit is being foreclosed on.  Is there anything I should do?</a:t>
            </a:r>
          </a:p>
          <a:p>
            <a:pPr marL="107950" indent="0">
              <a:buFont typeface="Georgia" panose="02040502050405020303" pitchFamily="18" charset="0"/>
              <a:buNone/>
            </a:pPr>
            <a:r>
              <a:rPr lang="en-US" altLang="en-US" sz="2000" b="1" dirty="0"/>
              <a:t>A</a:t>
            </a:r>
            <a:r>
              <a:rPr lang="en-US" altLang="en-US" sz="2000" dirty="0"/>
              <a:t>:  You must inform your tenant and the HCVP if your rental unit is in foreclosure. Please provide a copy of your foreclosure notice to the Occupancy Specialist.  The HCVP will continue to pay rental assistance during the foreclosure process; however, once the foreclosure has been finalized, you must provide the HCVP with the name, address and phone number of the new owner.  You may upload this information through the Landlord Portal.</a:t>
            </a:r>
          </a:p>
          <a:p>
            <a:pPr marL="107950" indent="0">
              <a:buFont typeface="Georgia" panose="02040502050405020303" pitchFamily="18" charset="0"/>
              <a:buNone/>
            </a:pPr>
            <a:endParaRPr lang="en-US" altLang="en-US" sz="2000" dirty="0"/>
          </a:p>
          <a:p>
            <a:pPr marL="107950" indent="0">
              <a:buFont typeface="Georgia" panose="02040502050405020303" pitchFamily="18" charset="0"/>
              <a:buNone/>
            </a:pPr>
            <a:r>
              <a:rPr lang="en-US" altLang="en-US" sz="2000" b="1" dirty="0"/>
              <a:t>Q</a:t>
            </a:r>
            <a:r>
              <a:rPr lang="en-US" altLang="en-US" sz="2000" dirty="0"/>
              <a:t>:  What do I need to provide if I declare bankruptcy?</a:t>
            </a:r>
          </a:p>
          <a:p>
            <a:pPr marL="107950" indent="0">
              <a:buFont typeface="Georgia" panose="02040502050405020303" pitchFamily="18" charset="0"/>
              <a:buNone/>
            </a:pPr>
            <a:r>
              <a:rPr lang="en-US" altLang="en-US" sz="2000" b="1" dirty="0"/>
              <a:t>A</a:t>
            </a:r>
            <a:r>
              <a:rPr lang="en-US" altLang="en-US" sz="2000" dirty="0"/>
              <a:t>:  Once the bankruptcy has been finalized if you no longer own the unit, you must inform the HCVP if your rental unit changes ownership.  You must provide the HCVP with the name, address and phone number of the new owner.  You may upload this information to the Landlord Portal.  You must also inform your tenant(s) if you are no longer going to own the home.  </a:t>
            </a:r>
            <a:r>
              <a:rPr lang="en-US" altLang="en-US" dirty="0"/>
              <a:t>We</a:t>
            </a:r>
            <a:r>
              <a:rPr lang="en-US" altLang="en-US" sz="2000" dirty="0"/>
              <a:t> may need to issue a voucher to the family.  </a:t>
            </a:r>
          </a:p>
          <a:p>
            <a:endParaRPr lang="en-US" dirty="0"/>
          </a:p>
        </p:txBody>
      </p:sp>
    </p:spTree>
    <p:extLst>
      <p:ext uri="{BB962C8B-B14F-4D97-AF65-F5344CB8AC3E}">
        <p14:creationId xmlns:p14="http://schemas.microsoft.com/office/powerpoint/2010/main" val="87878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E0774-D99C-4D77-B3C1-705CD05FC271}"/>
              </a:ext>
            </a:extLst>
          </p:cNvPr>
          <p:cNvSpPr>
            <a:spLocks noGrp="1"/>
          </p:cNvSpPr>
          <p:nvPr>
            <p:ph type="title"/>
          </p:nvPr>
        </p:nvSpPr>
        <p:spPr/>
        <p:txBody>
          <a:bodyPr/>
          <a:lstStyle/>
          <a:p>
            <a:r>
              <a:rPr lang="en-US" dirty="0"/>
              <a:t>Termination Of An Owner</a:t>
            </a:r>
          </a:p>
        </p:txBody>
      </p:sp>
      <p:sp>
        <p:nvSpPr>
          <p:cNvPr id="3" name="Content Placeholder 2">
            <a:extLst>
              <a:ext uri="{FF2B5EF4-FFF2-40B4-BE49-F238E27FC236}">
                <a16:creationId xmlns:a16="http://schemas.microsoft.com/office/drawing/2014/main" id="{4F4123A8-6EC4-47E3-B004-BA0AF48F5937}"/>
              </a:ext>
            </a:extLst>
          </p:cNvPr>
          <p:cNvSpPr>
            <a:spLocks noGrp="1"/>
          </p:cNvSpPr>
          <p:nvPr>
            <p:ph idx="1"/>
          </p:nvPr>
        </p:nvSpPr>
        <p:spPr/>
        <p:txBody>
          <a:bodyPr>
            <a:normAutofit lnSpcReduction="10000"/>
          </a:bodyPr>
          <a:lstStyle/>
          <a:p>
            <a:pPr eaLnBrk="1" hangingPunct="1">
              <a:buFont typeface="Wingdings" panose="05000000000000000000" pitchFamily="2" charset="2"/>
              <a:buNone/>
            </a:pPr>
            <a:r>
              <a:rPr lang="en-US" altLang="en-US" sz="2000" dirty="0"/>
              <a:t>Although it is extremely rare that the Housing Authority must deny or terminate an owner from participating in the program, the HA does have certain guidelines they must adhere to.  The HA may restrict a landlord’s participation if the owner has:</a:t>
            </a:r>
          </a:p>
          <a:p>
            <a:pPr eaLnBrk="1" hangingPunct="1">
              <a:buFont typeface="Wingdings" panose="05000000000000000000" pitchFamily="2" charset="2"/>
              <a:buNone/>
            </a:pPr>
            <a:endParaRPr lang="en-US" altLang="en-US" sz="700" b="1" dirty="0"/>
          </a:p>
          <a:p>
            <a:pPr eaLnBrk="1" hangingPunct="1"/>
            <a:r>
              <a:rPr lang="en-US" altLang="en-US" sz="2000" dirty="0"/>
              <a:t>Violated any owner obligations.</a:t>
            </a:r>
          </a:p>
          <a:p>
            <a:pPr eaLnBrk="1" hangingPunct="1">
              <a:buFont typeface="Georgia" panose="02040502050405020303" pitchFamily="18" charset="0"/>
              <a:buNone/>
            </a:pPr>
            <a:endParaRPr lang="en-US" altLang="en-US" sz="2000" dirty="0"/>
          </a:p>
          <a:p>
            <a:pPr eaLnBrk="1" hangingPunct="1"/>
            <a:r>
              <a:rPr lang="en-US" altLang="en-US" sz="2000" dirty="0"/>
              <a:t>Committed fraud, bribery, or any other </a:t>
            </a:r>
          </a:p>
          <a:p>
            <a:pPr eaLnBrk="1" hangingPunct="1">
              <a:buFont typeface="Georgia" panose="02040502050405020303" pitchFamily="18" charset="0"/>
              <a:buNone/>
            </a:pPr>
            <a:r>
              <a:rPr lang="en-US" altLang="en-US" sz="2000" dirty="0"/>
              <a:t>	corrupt act in connection with any federal </a:t>
            </a:r>
          </a:p>
          <a:p>
            <a:pPr eaLnBrk="1" hangingPunct="1">
              <a:buFont typeface="Georgia" panose="02040502050405020303" pitchFamily="18" charset="0"/>
              <a:buNone/>
            </a:pPr>
            <a:r>
              <a:rPr lang="en-US" altLang="en-US" sz="2000" dirty="0"/>
              <a:t>	housing program.</a:t>
            </a:r>
          </a:p>
          <a:p>
            <a:pPr eaLnBrk="1" hangingPunct="1">
              <a:buFont typeface="Georgia" panose="02040502050405020303" pitchFamily="18" charset="0"/>
              <a:buNone/>
            </a:pPr>
            <a:endParaRPr lang="en-US" altLang="en-US" sz="2000" dirty="0"/>
          </a:p>
          <a:p>
            <a:pPr eaLnBrk="1" hangingPunct="1"/>
            <a:r>
              <a:rPr lang="en-US" altLang="en-US" sz="2000" dirty="0"/>
              <a:t>Engaged in drug-related criminal activity or violent criminal activity.</a:t>
            </a:r>
          </a:p>
          <a:p>
            <a:endParaRPr lang="en-US" dirty="0"/>
          </a:p>
        </p:txBody>
      </p:sp>
    </p:spTree>
    <p:extLst>
      <p:ext uri="{BB962C8B-B14F-4D97-AF65-F5344CB8AC3E}">
        <p14:creationId xmlns:p14="http://schemas.microsoft.com/office/powerpoint/2010/main" val="39291332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A193E1-EDEC-4632-816C-575B55256357}"/>
              </a:ext>
            </a:extLst>
          </p:cNvPr>
          <p:cNvSpPr>
            <a:spLocks noGrp="1"/>
          </p:cNvSpPr>
          <p:nvPr>
            <p:ph type="title"/>
          </p:nvPr>
        </p:nvSpPr>
        <p:spPr/>
        <p:txBody>
          <a:bodyPr/>
          <a:lstStyle/>
          <a:p>
            <a:r>
              <a:rPr lang="en-US" dirty="0"/>
              <a:t>Termination Of An Owner</a:t>
            </a:r>
          </a:p>
        </p:txBody>
      </p:sp>
      <p:sp>
        <p:nvSpPr>
          <p:cNvPr id="3" name="Content Placeholder 2">
            <a:extLst>
              <a:ext uri="{FF2B5EF4-FFF2-40B4-BE49-F238E27FC236}">
                <a16:creationId xmlns:a16="http://schemas.microsoft.com/office/drawing/2014/main" id="{465AE96B-7673-4ECC-88E5-43EFF824AB14}"/>
              </a:ext>
            </a:extLst>
          </p:cNvPr>
          <p:cNvSpPr>
            <a:spLocks noGrp="1"/>
          </p:cNvSpPr>
          <p:nvPr>
            <p:ph idx="1"/>
          </p:nvPr>
        </p:nvSpPr>
        <p:spPr/>
        <p:txBody>
          <a:bodyPr>
            <a:normAutofit fontScale="92500" lnSpcReduction="20000"/>
          </a:bodyPr>
          <a:lstStyle/>
          <a:p>
            <a:pPr eaLnBrk="1" hangingPunct="1">
              <a:buFont typeface="Arial" panose="020B0604020202020204" pitchFamily="34" charset="0"/>
              <a:buChar char="•"/>
            </a:pPr>
            <a:r>
              <a:rPr lang="en-US" altLang="en-US" sz="2400" dirty="0"/>
              <a:t>Is a registered sex offender</a:t>
            </a:r>
          </a:p>
          <a:p>
            <a:pPr eaLnBrk="1" hangingPunct="1">
              <a:buFont typeface="Arial" panose="020B0604020202020204" pitchFamily="34" charset="0"/>
              <a:buChar char="•"/>
            </a:pPr>
            <a:endParaRPr lang="en-US" altLang="en-US" sz="2400" dirty="0"/>
          </a:p>
          <a:p>
            <a:pPr eaLnBrk="1" hangingPunct="1">
              <a:buFont typeface="Arial" panose="020B0604020202020204" pitchFamily="34" charset="0"/>
              <a:buChar char="•"/>
            </a:pPr>
            <a:r>
              <a:rPr lang="en-US" altLang="en-US" sz="2400" dirty="0"/>
              <a:t>Has a history or practice of noncompliance with HQS, i.e. continuous failed inspections.</a:t>
            </a:r>
          </a:p>
          <a:p>
            <a:pPr eaLnBrk="1" hangingPunct="1">
              <a:buFont typeface="Arial" panose="020B0604020202020204" pitchFamily="34" charset="0"/>
              <a:buChar char="•"/>
            </a:pPr>
            <a:endParaRPr lang="en-US" altLang="en-US" sz="2400" dirty="0"/>
          </a:p>
          <a:p>
            <a:pPr eaLnBrk="1" hangingPunct="1">
              <a:buFont typeface="Arial" panose="020B0604020202020204" pitchFamily="34" charset="0"/>
              <a:buChar char="•"/>
            </a:pPr>
            <a:r>
              <a:rPr lang="en-US" altLang="en-US" sz="2400" dirty="0"/>
              <a:t>Has history or practice of failing to terminate tenancy of tenants of units assisted under the HCV Program that</a:t>
            </a:r>
          </a:p>
          <a:p>
            <a:pPr lvl="1" eaLnBrk="1" hangingPunct="1"/>
            <a:r>
              <a:rPr lang="en-US" altLang="en-US" sz="2400" dirty="0"/>
              <a:t>Threaten the right to peaceful enjoyment of the premises;</a:t>
            </a:r>
          </a:p>
          <a:p>
            <a:pPr lvl="1" eaLnBrk="1" hangingPunct="1"/>
            <a:r>
              <a:rPr lang="en-US" altLang="en-US" sz="2400" dirty="0"/>
              <a:t>Threaten the health/safety of other residents or Raise Up  personnel or owner employees or the right to peaceful enjoyment;</a:t>
            </a:r>
          </a:p>
          <a:p>
            <a:pPr lvl="1" eaLnBrk="1" hangingPunct="1"/>
            <a:r>
              <a:rPr lang="en-US" altLang="en-US" sz="2400" dirty="0"/>
              <a:t>Engage in drug-related/violent criminal activity</a:t>
            </a:r>
          </a:p>
          <a:p>
            <a:endParaRPr lang="en-US" dirty="0"/>
          </a:p>
        </p:txBody>
      </p:sp>
    </p:spTree>
    <p:extLst>
      <p:ext uri="{BB962C8B-B14F-4D97-AF65-F5344CB8AC3E}">
        <p14:creationId xmlns:p14="http://schemas.microsoft.com/office/powerpoint/2010/main" val="389761669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3867147-1C83-BF71-39B0-B590EE7F3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EF23FB-64F1-48FE-BD32-E2BF33A238B7}"/>
              </a:ext>
            </a:extLst>
          </p:cNvPr>
          <p:cNvSpPr>
            <a:spLocks noGrp="1"/>
          </p:cNvSpPr>
          <p:nvPr>
            <p:ph type="title"/>
          </p:nvPr>
        </p:nvSpPr>
        <p:spPr>
          <a:xfrm>
            <a:off x="614678" y="548640"/>
            <a:ext cx="10872216" cy="1133856"/>
          </a:xfrm>
        </p:spPr>
        <p:txBody>
          <a:bodyPr anchor="t">
            <a:normAutofit/>
          </a:bodyPr>
          <a:lstStyle/>
          <a:p>
            <a:r>
              <a:rPr lang="en-US"/>
              <a:t>Listing Your Property</a:t>
            </a:r>
            <a:endParaRPr lang="en-US" dirty="0"/>
          </a:p>
        </p:txBody>
      </p:sp>
      <p:pic>
        <p:nvPicPr>
          <p:cNvPr id="7" name="Graphic 6" descr="House">
            <a:extLst>
              <a:ext uri="{FF2B5EF4-FFF2-40B4-BE49-F238E27FC236}">
                <a16:creationId xmlns:a16="http://schemas.microsoft.com/office/drawing/2014/main" id="{2899C5D8-C06C-864A-BAA8-04D44AEEB55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520" y="1792223"/>
            <a:ext cx="3698530" cy="3698530"/>
          </a:xfrm>
          <a:prstGeom prst="rect">
            <a:avLst/>
          </a:prstGeom>
        </p:spPr>
      </p:pic>
      <p:sp>
        <p:nvSpPr>
          <p:cNvPr id="3" name="Content Placeholder 2">
            <a:extLst>
              <a:ext uri="{FF2B5EF4-FFF2-40B4-BE49-F238E27FC236}">
                <a16:creationId xmlns:a16="http://schemas.microsoft.com/office/drawing/2014/main" id="{05E2BAD0-57F0-44F1-9486-88CB8CDD5837}"/>
              </a:ext>
            </a:extLst>
          </p:cNvPr>
          <p:cNvSpPr>
            <a:spLocks noGrp="1"/>
          </p:cNvSpPr>
          <p:nvPr>
            <p:ph idx="1"/>
          </p:nvPr>
        </p:nvSpPr>
        <p:spPr>
          <a:xfrm>
            <a:off x="4882551" y="1792224"/>
            <a:ext cx="6602154" cy="4517136"/>
          </a:xfrm>
        </p:spPr>
        <p:txBody>
          <a:bodyPr anchor="t">
            <a:normAutofit/>
          </a:bodyPr>
          <a:lstStyle/>
          <a:p>
            <a:pPr marL="0" indent="0">
              <a:buNone/>
            </a:pPr>
            <a:r>
              <a:rPr lang="en-US" altLang="en-US" sz="1800" b="1">
                <a:latin typeface="Calibri" panose="020F0502020204030204" pitchFamily="34" charset="0"/>
                <a:ea typeface="Calibri" panose="020F0502020204030204" pitchFamily="34" charset="0"/>
                <a:cs typeface="Times New Roman" panose="02020603050405020304" pitchFamily="18" charset="0"/>
              </a:rPr>
              <a:t>Get the word out on any available units directly to searching voucher holders! </a:t>
            </a:r>
          </a:p>
          <a:p>
            <a:pPr marL="0" indent="0">
              <a:buNone/>
            </a:pPr>
            <a:r>
              <a:rPr lang="en-US" sz="1800" b="1">
                <a:latin typeface="Calibri" panose="020F0502020204030204" pitchFamily="34" charset="0"/>
                <a:cs typeface="Times New Roman" panose="02020603050405020304" pitchFamily="18" charset="0"/>
              </a:rPr>
              <a:t>Please list your available properties at:</a:t>
            </a:r>
          </a:p>
          <a:p>
            <a:pPr marL="0" indent="0">
              <a:buNone/>
            </a:pPr>
            <a:r>
              <a:rPr lang="en-US" sz="1800" b="1">
                <a:latin typeface="Calibri" panose="020F0502020204030204" pitchFamily="34" charset="0"/>
                <a:cs typeface="Times New Roman" panose="02020603050405020304" pitchFamily="18" charset="0"/>
                <a:hlinkClick r:id="rId4"/>
              </a:rPr>
              <a:t>www.AffordableHousing.org</a:t>
            </a:r>
            <a:endParaRPr lang="en-US" sz="1800" b="1">
              <a:latin typeface="Calibri" panose="020F0502020204030204" pitchFamily="34" charset="0"/>
              <a:cs typeface="Times New Roman" panose="02020603050405020304" pitchFamily="18" charset="0"/>
            </a:endParaRPr>
          </a:p>
          <a:p>
            <a:pPr marL="0" indent="0">
              <a:buNone/>
            </a:pPr>
            <a:r>
              <a:rPr lang="en-US" sz="1800" b="1">
                <a:latin typeface="Calibri" panose="020F0502020204030204" pitchFamily="34" charset="0"/>
                <a:cs typeface="Times New Roman" panose="02020603050405020304" pitchFamily="18" charset="0"/>
                <a:hlinkClick r:id="rId5"/>
              </a:rPr>
              <a:t>www.OhioHousingGuide.org</a:t>
            </a:r>
            <a:endParaRPr lang="en-US" sz="1800" b="1">
              <a:latin typeface="Calibri" panose="020F0502020204030204" pitchFamily="34" charset="0"/>
              <a:cs typeface="Times New Roman" panose="02020603050405020304" pitchFamily="18" charset="0"/>
            </a:endParaRPr>
          </a:p>
          <a:p>
            <a:pPr marL="0" indent="0">
              <a:buNone/>
            </a:pPr>
            <a:endParaRPr lang="en-US" sz="1800"/>
          </a:p>
        </p:txBody>
      </p:sp>
    </p:spTree>
    <p:extLst>
      <p:ext uri="{BB962C8B-B14F-4D97-AF65-F5344CB8AC3E}">
        <p14:creationId xmlns:p14="http://schemas.microsoft.com/office/powerpoint/2010/main" val="41373239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E1744-8075-4229-B7BB-D864CD30931E}"/>
              </a:ext>
            </a:extLst>
          </p:cNvPr>
          <p:cNvSpPr>
            <a:spLocks noGrp="1"/>
          </p:cNvSpPr>
          <p:nvPr>
            <p:ph type="title"/>
          </p:nvPr>
        </p:nvSpPr>
        <p:spPr/>
        <p:txBody>
          <a:bodyPr/>
          <a:lstStyle/>
          <a:p>
            <a:r>
              <a:rPr lang="en-US" dirty="0"/>
              <a:t>Landlord Portal</a:t>
            </a:r>
          </a:p>
        </p:txBody>
      </p:sp>
      <p:sp>
        <p:nvSpPr>
          <p:cNvPr id="3" name="Content Placeholder 2">
            <a:extLst>
              <a:ext uri="{FF2B5EF4-FFF2-40B4-BE49-F238E27FC236}">
                <a16:creationId xmlns:a16="http://schemas.microsoft.com/office/drawing/2014/main" id="{40E75ABB-343A-406A-9A22-EB9A3EB59B6B}"/>
              </a:ext>
            </a:extLst>
          </p:cNvPr>
          <p:cNvSpPr>
            <a:spLocks noGrp="1"/>
          </p:cNvSpPr>
          <p:nvPr>
            <p:ph idx="1"/>
          </p:nvPr>
        </p:nvSpPr>
        <p:spPr/>
        <p:txBody>
          <a:bodyPr/>
          <a:lstStyle/>
          <a:p>
            <a:pPr marL="0" indent="0">
              <a:buNone/>
            </a:pPr>
            <a:r>
              <a:rPr lang="en-US" dirty="0"/>
              <a:t>Raise Up’s Landlord Portal offers the opportunity to:</a:t>
            </a:r>
          </a:p>
          <a:p>
            <a:pPr lvl="1"/>
            <a:r>
              <a:rPr lang="en-US" dirty="0"/>
              <a:t>Update your contact information</a:t>
            </a:r>
          </a:p>
          <a:p>
            <a:pPr lvl="1"/>
            <a:r>
              <a:rPr lang="en-US" dirty="0"/>
              <a:t>Update your banking information</a:t>
            </a:r>
          </a:p>
          <a:p>
            <a:pPr lvl="1"/>
            <a:r>
              <a:rPr lang="en-US" dirty="0"/>
              <a:t>View your ledger</a:t>
            </a:r>
          </a:p>
          <a:p>
            <a:pPr lvl="1"/>
            <a:r>
              <a:rPr lang="en-US" dirty="0"/>
              <a:t>View Inspection Appointment Letters and Results</a:t>
            </a:r>
          </a:p>
          <a:p>
            <a:pPr lvl="1"/>
            <a:r>
              <a:rPr lang="en-US" dirty="0"/>
              <a:t>View Lease Amendments and HAP contracts</a:t>
            </a:r>
          </a:p>
          <a:p>
            <a:pPr lvl="1"/>
            <a:r>
              <a:rPr lang="en-US" dirty="0"/>
              <a:t>Easily correspond with Raise Up caseworkers</a:t>
            </a:r>
          </a:p>
          <a:p>
            <a:pPr lvl="1"/>
            <a:r>
              <a:rPr lang="en-US" dirty="0"/>
              <a:t>Complete and return RFTAs and HAP contracts</a:t>
            </a:r>
          </a:p>
          <a:p>
            <a:pPr lvl="1"/>
            <a:r>
              <a:rPr lang="en-US" dirty="0"/>
              <a:t>Link multiple properties, using the Register with Another Agency icon</a:t>
            </a:r>
          </a:p>
          <a:p>
            <a:pPr lvl="1"/>
            <a:endParaRPr lang="en-US" dirty="0"/>
          </a:p>
        </p:txBody>
      </p:sp>
      <p:pic>
        <p:nvPicPr>
          <p:cNvPr id="5" name="Picture 4">
            <a:extLst>
              <a:ext uri="{FF2B5EF4-FFF2-40B4-BE49-F238E27FC236}">
                <a16:creationId xmlns:a16="http://schemas.microsoft.com/office/drawing/2014/main" id="{3E9E3E22-C4E5-4F25-BC98-F0B175057267}"/>
              </a:ext>
            </a:extLst>
          </p:cNvPr>
          <p:cNvPicPr>
            <a:picLocks noChangeAspect="1"/>
          </p:cNvPicPr>
          <p:nvPr/>
        </p:nvPicPr>
        <p:blipFill>
          <a:blip r:embed="rId2"/>
          <a:stretch>
            <a:fillRect/>
          </a:stretch>
        </p:blipFill>
        <p:spPr>
          <a:xfrm>
            <a:off x="6702597" y="1469095"/>
            <a:ext cx="5433382" cy="2996198"/>
          </a:xfrm>
          <a:prstGeom prst="rect">
            <a:avLst/>
          </a:prstGeom>
        </p:spPr>
      </p:pic>
    </p:spTree>
    <p:extLst>
      <p:ext uri="{BB962C8B-B14F-4D97-AF65-F5344CB8AC3E}">
        <p14:creationId xmlns:p14="http://schemas.microsoft.com/office/powerpoint/2010/main" val="37562859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961259D-605E-E200-FF9F-7C8C71D7C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D92E7D-122D-4B06-BE14-9735117AAE28}"/>
              </a:ext>
            </a:extLst>
          </p:cNvPr>
          <p:cNvSpPr>
            <a:spLocks noGrp="1"/>
          </p:cNvSpPr>
          <p:nvPr>
            <p:ph type="title"/>
          </p:nvPr>
        </p:nvSpPr>
        <p:spPr>
          <a:xfrm>
            <a:off x="612648" y="600074"/>
            <a:ext cx="6035040" cy="1529932"/>
          </a:xfrm>
        </p:spPr>
        <p:txBody>
          <a:bodyPr anchor="b">
            <a:normAutofit/>
          </a:bodyPr>
          <a:lstStyle/>
          <a:p>
            <a:r>
              <a:rPr lang="en-US" dirty="0"/>
              <a:t>Thank you!</a:t>
            </a:r>
          </a:p>
        </p:txBody>
      </p:sp>
      <p:sp>
        <p:nvSpPr>
          <p:cNvPr id="3" name="Content Placeholder 2">
            <a:extLst>
              <a:ext uri="{FF2B5EF4-FFF2-40B4-BE49-F238E27FC236}">
                <a16:creationId xmlns:a16="http://schemas.microsoft.com/office/drawing/2014/main" id="{AE8FB55D-243D-492E-B7A5-F77FDCDF923F}"/>
              </a:ext>
            </a:extLst>
          </p:cNvPr>
          <p:cNvSpPr>
            <a:spLocks noGrp="1"/>
          </p:cNvSpPr>
          <p:nvPr>
            <p:ph idx="1"/>
          </p:nvPr>
        </p:nvSpPr>
        <p:spPr>
          <a:xfrm>
            <a:off x="612647" y="2212848"/>
            <a:ext cx="6035041" cy="4096512"/>
          </a:xfrm>
        </p:spPr>
        <p:txBody>
          <a:bodyPr>
            <a:normAutofit/>
          </a:bodyPr>
          <a:lstStyle/>
          <a:p>
            <a:pPr marL="0" indent="0">
              <a:buNone/>
            </a:pPr>
            <a:r>
              <a:rPr lang="en-US" sz="1800"/>
              <a:t>We are looking forward to working with you or continuing our partnership through the Housing Choice Voucher Program.  </a:t>
            </a:r>
          </a:p>
          <a:p>
            <a:pPr marL="0" indent="0">
              <a:buNone/>
            </a:pPr>
            <a:r>
              <a:rPr lang="en-US" sz="1800"/>
              <a:t>If you have any questions or concerns, please do not hesitate to reach out to </a:t>
            </a:r>
            <a:r>
              <a:rPr lang="en-US" sz="1800">
                <a:hlinkClick r:id="rId2"/>
              </a:rPr>
              <a:t>hcv@rupartners.org</a:t>
            </a:r>
            <a:r>
              <a:rPr lang="en-US" sz="1800"/>
              <a:t> for additional assistance.</a:t>
            </a:r>
          </a:p>
        </p:txBody>
      </p:sp>
      <p:pic>
        <p:nvPicPr>
          <p:cNvPr id="5" name="Picture 4" descr="Figures of houses in different position and sizes">
            <a:extLst>
              <a:ext uri="{FF2B5EF4-FFF2-40B4-BE49-F238E27FC236}">
                <a16:creationId xmlns:a16="http://schemas.microsoft.com/office/drawing/2014/main" id="{817EB014-29E3-B5BD-73A2-DA2348C63780}"/>
              </a:ext>
            </a:extLst>
          </p:cNvPr>
          <p:cNvPicPr>
            <a:picLocks noChangeAspect="1"/>
          </p:cNvPicPr>
          <p:nvPr/>
        </p:nvPicPr>
        <p:blipFill>
          <a:blip r:embed="rId3"/>
          <a:srcRect l="21378" r="38872"/>
          <a:stretch/>
        </p:blipFill>
        <p:spPr>
          <a:xfrm>
            <a:off x="7345680" y="10"/>
            <a:ext cx="4846320" cy="6857990"/>
          </a:xfrm>
          <a:prstGeom prst="rect">
            <a:avLst/>
          </a:prstGeom>
        </p:spPr>
      </p:pic>
    </p:spTree>
    <p:extLst>
      <p:ext uri="{BB962C8B-B14F-4D97-AF65-F5344CB8AC3E}">
        <p14:creationId xmlns:p14="http://schemas.microsoft.com/office/powerpoint/2010/main" val="34445394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9">
            <a:extLst>
              <a:ext uri="{FF2B5EF4-FFF2-40B4-BE49-F238E27FC236}">
                <a16:creationId xmlns:a16="http://schemas.microsoft.com/office/drawing/2014/main" id="{37B65277-82C6-6D08-6DCA-4A7DCC3B7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2391B8-5152-4981-9016-44AE18BBC591}"/>
              </a:ext>
            </a:extLst>
          </p:cNvPr>
          <p:cNvSpPr>
            <a:spLocks noGrp="1"/>
          </p:cNvSpPr>
          <p:nvPr>
            <p:ph type="title"/>
          </p:nvPr>
        </p:nvSpPr>
        <p:spPr>
          <a:xfrm>
            <a:off x="612648" y="184592"/>
            <a:ext cx="5862396" cy="1527048"/>
          </a:xfrm>
        </p:spPr>
        <p:txBody>
          <a:bodyPr anchor="b">
            <a:normAutofit/>
          </a:bodyPr>
          <a:lstStyle/>
          <a:p>
            <a:r>
              <a:rPr lang="en-US" altLang="en-US" dirty="0"/>
              <a:t>Landlord Obligations, continued</a:t>
            </a:r>
            <a:endParaRPr lang="en-US" dirty="0"/>
          </a:p>
        </p:txBody>
      </p:sp>
      <p:sp>
        <p:nvSpPr>
          <p:cNvPr id="3" name="Content Placeholder 2">
            <a:extLst>
              <a:ext uri="{FF2B5EF4-FFF2-40B4-BE49-F238E27FC236}">
                <a16:creationId xmlns:a16="http://schemas.microsoft.com/office/drawing/2014/main" id="{F2B5B469-1232-4077-A5EE-E05477B16506}"/>
              </a:ext>
            </a:extLst>
          </p:cNvPr>
          <p:cNvSpPr>
            <a:spLocks noGrp="1"/>
          </p:cNvSpPr>
          <p:nvPr>
            <p:ph idx="1"/>
          </p:nvPr>
        </p:nvSpPr>
        <p:spPr>
          <a:xfrm>
            <a:off x="612648" y="1711640"/>
            <a:ext cx="5862396" cy="4597720"/>
          </a:xfrm>
        </p:spPr>
        <p:txBody>
          <a:bodyPr>
            <a:normAutofit fontScale="92500" lnSpcReduction="20000"/>
          </a:bodyPr>
          <a:lstStyle/>
          <a:p>
            <a:pPr marL="365760" indent="-256032" eaLnBrk="1" fontAlgn="auto" hangingPunct="1">
              <a:lnSpc>
                <a:spcPct val="110000"/>
              </a:lnSpc>
              <a:spcAft>
                <a:spcPts val="0"/>
              </a:spcAft>
              <a:buClr>
                <a:schemeClr val="accent3"/>
              </a:buClr>
              <a:buFont typeface="Wingdings" pitchFamily="2" charset="2"/>
              <a:buNone/>
              <a:defRPr/>
            </a:pPr>
            <a:r>
              <a:rPr lang="en-US" sz="1400" dirty="0"/>
              <a:t>The landlord is responsible for ALL </a:t>
            </a:r>
          </a:p>
          <a:p>
            <a:pPr marL="365760" indent="-256032" eaLnBrk="1" fontAlgn="auto" hangingPunct="1">
              <a:lnSpc>
                <a:spcPct val="110000"/>
              </a:lnSpc>
              <a:spcAft>
                <a:spcPts val="0"/>
              </a:spcAft>
              <a:buClr>
                <a:schemeClr val="accent3"/>
              </a:buClr>
              <a:buFont typeface="Wingdings" pitchFamily="2" charset="2"/>
              <a:buNone/>
              <a:defRPr/>
            </a:pPr>
            <a:r>
              <a:rPr lang="en-US" sz="1400" dirty="0"/>
              <a:t>management and rental functions for the </a:t>
            </a:r>
          </a:p>
          <a:p>
            <a:pPr marL="365760" indent="-256032" eaLnBrk="1" fontAlgn="auto" hangingPunct="1">
              <a:lnSpc>
                <a:spcPct val="110000"/>
              </a:lnSpc>
              <a:spcAft>
                <a:spcPts val="0"/>
              </a:spcAft>
              <a:buClr>
                <a:schemeClr val="accent3"/>
              </a:buClr>
              <a:buFont typeface="Wingdings" pitchFamily="2" charset="2"/>
              <a:buNone/>
              <a:defRPr/>
            </a:pPr>
            <a:r>
              <a:rPr lang="en-US" sz="1400" dirty="0"/>
              <a:t>assisted unit, including selecting a </a:t>
            </a:r>
          </a:p>
          <a:p>
            <a:pPr marL="365760" indent="-256032" eaLnBrk="1" fontAlgn="auto" hangingPunct="1">
              <a:lnSpc>
                <a:spcPct val="110000"/>
              </a:lnSpc>
              <a:spcAft>
                <a:spcPts val="0"/>
              </a:spcAft>
              <a:buClr>
                <a:schemeClr val="accent3"/>
              </a:buClr>
              <a:buFont typeface="Wingdings" pitchFamily="2" charset="2"/>
              <a:buNone/>
              <a:defRPr/>
            </a:pPr>
            <a:r>
              <a:rPr lang="en-US" sz="1400" dirty="0"/>
              <a:t>voucher holder to lease and deciding if </a:t>
            </a:r>
          </a:p>
          <a:p>
            <a:pPr marL="365760" indent="-256032" eaLnBrk="1" fontAlgn="auto" hangingPunct="1">
              <a:lnSpc>
                <a:spcPct val="110000"/>
              </a:lnSpc>
              <a:spcAft>
                <a:spcPts val="0"/>
              </a:spcAft>
              <a:buClr>
                <a:schemeClr val="accent3"/>
              </a:buClr>
              <a:buFont typeface="Wingdings" pitchFamily="2" charset="2"/>
              <a:buNone/>
              <a:defRPr/>
            </a:pPr>
            <a:r>
              <a:rPr lang="en-US" sz="1400" dirty="0"/>
              <a:t>the family is suitable for tenancy of the </a:t>
            </a:r>
          </a:p>
          <a:p>
            <a:pPr marL="365760" indent="-256032" eaLnBrk="1" fontAlgn="auto" hangingPunct="1">
              <a:lnSpc>
                <a:spcPct val="110000"/>
              </a:lnSpc>
              <a:spcAft>
                <a:spcPts val="0"/>
              </a:spcAft>
              <a:buClr>
                <a:schemeClr val="accent3"/>
              </a:buClr>
              <a:buFont typeface="Wingdings" pitchFamily="2" charset="2"/>
              <a:buNone/>
              <a:defRPr/>
            </a:pPr>
            <a:r>
              <a:rPr lang="en-US" sz="1400" dirty="0"/>
              <a:t>unit.</a:t>
            </a:r>
          </a:p>
          <a:p>
            <a:pPr marL="365760" indent="-256032" eaLnBrk="1" fontAlgn="auto" hangingPunct="1">
              <a:lnSpc>
                <a:spcPct val="110000"/>
              </a:lnSpc>
              <a:spcAft>
                <a:spcPts val="0"/>
              </a:spcAft>
              <a:buClr>
                <a:schemeClr val="accent3"/>
              </a:buClr>
              <a:buFont typeface="Wingdings" pitchFamily="2" charset="2"/>
              <a:buNone/>
              <a:defRPr/>
            </a:pPr>
            <a:endParaRPr lang="en-US" sz="1400" dirty="0"/>
          </a:p>
          <a:p>
            <a:pPr marL="365760" indent="-256032" eaLnBrk="1" fontAlgn="auto" hangingPunct="1">
              <a:lnSpc>
                <a:spcPct val="110000"/>
              </a:lnSpc>
              <a:spcAft>
                <a:spcPts val="0"/>
              </a:spcAft>
              <a:buClr>
                <a:schemeClr val="accent3"/>
              </a:buClr>
              <a:buFont typeface="Wingdings" pitchFamily="2" charset="2"/>
              <a:buNone/>
              <a:defRPr/>
            </a:pPr>
            <a:r>
              <a:rPr lang="en-US" sz="1400" dirty="0"/>
              <a:t>It is the right of the landlord to screen families.  A landlord may consider  such factors as:</a:t>
            </a:r>
          </a:p>
          <a:p>
            <a:pPr marL="365760" indent="-256032" eaLnBrk="1" fontAlgn="auto" hangingPunct="1">
              <a:lnSpc>
                <a:spcPct val="110000"/>
              </a:lnSpc>
              <a:spcAft>
                <a:spcPts val="0"/>
              </a:spcAft>
              <a:buClr>
                <a:schemeClr val="accent3"/>
              </a:buClr>
              <a:buFont typeface="Georgia"/>
              <a:buNone/>
              <a:defRPr/>
            </a:pPr>
            <a:endParaRPr lang="en-US" sz="1400" dirty="0"/>
          </a:p>
          <a:p>
            <a:pPr marL="365760" indent="-256032" eaLnBrk="1" fontAlgn="auto" hangingPunct="1">
              <a:lnSpc>
                <a:spcPct val="110000"/>
              </a:lnSpc>
              <a:spcAft>
                <a:spcPts val="0"/>
              </a:spcAft>
              <a:buClr>
                <a:schemeClr val="accent3"/>
              </a:buClr>
              <a:buFont typeface="Courier New" pitchFamily="49" charset="0"/>
              <a:buChar char="o"/>
              <a:defRPr/>
            </a:pPr>
            <a:r>
              <a:rPr lang="en-US" sz="1400" dirty="0"/>
              <a:t>Payment of previous rent and utility bills</a:t>
            </a:r>
          </a:p>
          <a:p>
            <a:pPr marL="365760" indent="-256032" eaLnBrk="1" fontAlgn="auto" hangingPunct="1">
              <a:lnSpc>
                <a:spcPct val="110000"/>
              </a:lnSpc>
              <a:spcAft>
                <a:spcPts val="0"/>
              </a:spcAft>
              <a:buClr>
                <a:schemeClr val="accent3"/>
              </a:buClr>
              <a:buFont typeface="Courier New" pitchFamily="49" charset="0"/>
              <a:buChar char="o"/>
              <a:defRPr/>
            </a:pPr>
            <a:r>
              <a:rPr lang="en-US" sz="1400" dirty="0"/>
              <a:t>Care of the unit</a:t>
            </a:r>
          </a:p>
          <a:p>
            <a:pPr marL="365760" indent="-256032" eaLnBrk="1" fontAlgn="auto" hangingPunct="1">
              <a:lnSpc>
                <a:spcPct val="110000"/>
              </a:lnSpc>
              <a:spcAft>
                <a:spcPts val="0"/>
              </a:spcAft>
              <a:buClr>
                <a:schemeClr val="accent3"/>
              </a:buClr>
              <a:buFont typeface="Courier New" pitchFamily="49" charset="0"/>
              <a:buChar char="o"/>
              <a:defRPr/>
            </a:pPr>
            <a:r>
              <a:rPr lang="en-US" sz="1400" dirty="0"/>
              <a:t>History of eviction notices</a:t>
            </a:r>
          </a:p>
          <a:p>
            <a:pPr marL="365760" indent="-256032" eaLnBrk="1" fontAlgn="auto" hangingPunct="1">
              <a:lnSpc>
                <a:spcPct val="110000"/>
              </a:lnSpc>
              <a:spcAft>
                <a:spcPts val="0"/>
              </a:spcAft>
              <a:buClr>
                <a:schemeClr val="accent3"/>
              </a:buClr>
              <a:buFont typeface="Courier New" pitchFamily="49" charset="0"/>
              <a:buChar char="o"/>
              <a:defRPr/>
            </a:pPr>
            <a:r>
              <a:rPr lang="en-US" sz="1400" dirty="0"/>
              <a:t>Credit Reports</a:t>
            </a:r>
          </a:p>
          <a:p>
            <a:pPr marL="365760" indent="-256032" eaLnBrk="1" fontAlgn="auto" hangingPunct="1">
              <a:lnSpc>
                <a:spcPct val="110000"/>
              </a:lnSpc>
              <a:spcAft>
                <a:spcPts val="0"/>
              </a:spcAft>
              <a:buClr>
                <a:schemeClr val="accent3"/>
              </a:buClr>
              <a:buFont typeface="Courier New" pitchFamily="49" charset="0"/>
              <a:buChar char="o"/>
              <a:defRPr/>
            </a:pPr>
            <a:r>
              <a:rPr lang="en-US" sz="1400" dirty="0"/>
              <a:t>Criminal Activity</a:t>
            </a:r>
          </a:p>
          <a:p>
            <a:pPr>
              <a:lnSpc>
                <a:spcPct val="110000"/>
              </a:lnSpc>
            </a:pPr>
            <a:endParaRPr lang="en-US" sz="1000" dirty="0"/>
          </a:p>
        </p:txBody>
      </p:sp>
      <p:pic>
        <p:nvPicPr>
          <p:cNvPr id="13" name="Graphic 6" descr="Suburban scene">
            <a:extLst>
              <a:ext uri="{FF2B5EF4-FFF2-40B4-BE49-F238E27FC236}">
                <a16:creationId xmlns:a16="http://schemas.microsoft.com/office/drawing/2014/main" id="{7803353A-7DE2-AF5E-A259-51DA5B750C6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91395" y="1102440"/>
            <a:ext cx="4681506" cy="4681506"/>
          </a:xfrm>
          <a:prstGeom prst="rect">
            <a:avLst/>
          </a:prstGeom>
        </p:spPr>
      </p:pic>
    </p:spTree>
    <p:extLst>
      <p:ext uri="{BB962C8B-B14F-4D97-AF65-F5344CB8AC3E}">
        <p14:creationId xmlns:p14="http://schemas.microsoft.com/office/powerpoint/2010/main" val="1373286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7B65277-82C6-6D08-6DCA-4A7DCC3B7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716526-E64F-46B0-91A1-8295EC89D6C7}"/>
              </a:ext>
            </a:extLst>
          </p:cNvPr>
          <p:cNvSpPr>
            <a:spLocks noGrp="1"/>
          </p:cNvSpPr>
          <p:nvPr>
            <p:ph type="title"/>
          </p:nvPr>
        </p:nvSpPr>
        <p:spPr>
          <a:xfrm>
            <a:off x="612648" y="603504"/>
            <a:ext cx="5862396" cy="1527048"/>
          </a:xfrm>
        </p:spPr>
        <p:txBody>
          <a:bodyPr anchor="b">
            <a:normAutofit/>
          </a:bodyPr>
          <a:lstStyle/>
          <a:p>
            <a:r>
              <a:rPr lang="en-US" altLang="en-US" dirty="0"/>
              <a:t>Landlord Obligations, continued</a:t>
            </a:r>
            <a:endParaRPr lang="en-US" dirty="0"/>
          </a:p>
        </p:txBody>
      </p:sp>
      <p:sp>
        <p:nvSpPr>
          <p:cNvPr id="3" name="Content Placeholder 2">
            <a:extLst>
              <a:ext uri="{FF2B5EF4-FFF2-40B4-BE49-F238E27FC236}">
                <a16:creationId xmlns:a16="http://schemas.microsoft.com/office/drawing/2014/main" id="{249B9306-5E83-4717-B8AF-C424046F710F}"/>
              </a:ext>
            </a:extLst>
          </p:cNvPr>
          <p:cNvSpPr>
            <a:spLocks noGrp="1"/>
          </p:cNvSpPr>
          <p:nvPr>
            <p:ph idx="1"/>
          </p:nvPr>
        </p:nvSpPr>
        <p:spPr>
          <a:xfrm>
            <a:off x="612648" y="2212848"/>
            <a:ext cx="5862396" cy="4096512"/>
          </a:xfrm>
        </p:spPr>
        <p:txBody>
          <a:bodyPr>
            <a:normAutofit/>
          </a:bodyPr>
          <a:lstStyle/>
          <a:p>
            <a:pPr eaLnBrk="1" hangingPunct="1">
              <a:lnSpc>
                <a:spcPct val="110000"/>
              </a:lnSpc>
              <a:buFont typeface="Wingdings" panose="05000000000000000000" pitchFamily="2" charset="2"/>
              <a:buNone/>
            </a:pPr>
            <a:r>
              <a:rPr lang="en-US" altLang="en-US" sz="1800"/>
              <a:t>With a signed release from the tenant, the Housing Authority may give the prospective landlord:</a:t>
            </a:r>
          </a:p>
          <a:p>
            <a:pPr eaLnBrk="1" hangingPunct="1">
              <a:lnSpc>
                <a:spcPct val="110000"/>
              </a:lnSpc>
              <a:buFont typeface="Wingdings" panose="05000000000000000000" pitchFamily="2" charset="2"/>
              <a:buNone/>
            </a:pPr>
            <a:endParaRPr lang="en-US" altLang="en-US" sz="1800"/>
          </a:p>
          <a:p>
            <a:pPr eaLnBrk="1" hangingPunct="1">
              <a:lnSpc>
                <a:spcPct val="110000"/>
              </a:lnSpc>
              <a:buFont typeface="Arial" panose="020B0604020202020204" pitchFamily="34" charset="0"/>
              <a:buChar char="•"/>
            </a:pPr>
            <a:r>
              <a:rPr lang="en-US" altLang="en-US" sz="1800"/>
              <a:t>Client’s current address as shown in their records.</a:t>
            </a:r>
          </a:p>
          <a:p>
            <a:pPr eaLnBrk="1" hangingPunct="1">
              <a:lnSpc>
                <a:spcPct val="110000"/>
              </a:lnSpc>
              <a:buFont typeface="Georgia" panose="02040502050405020303" pitchFamily="18" charset="0"/>
              <a:buNone/>
            </a:pPr>
            <a:endParaRPr lang="en-US" altLang="en-US" sz="1800"/>
          </a:p>
          <a:p>
            <a:pPr eaLnBrk="1" hangingPunct="1">
              <a:lnSpc>
                <a:spcPct val="110000"/>
              </a:lnSpc>
              <a:buFont typeface="Arial" panose="020B0604020202020204" pitchFamily="34" charset="0"/>
              <a:buChar char="•"/>
            </a:pPr>
            <a:r>
              <a:rPr lang="en-US" altLang="en-US" sz="1800"/>
              <a:t>Name and address of current landlord if known.</a:t>
            </a:r>
          </a:p>
          <a:p>
            <a:pPr eaLnBrk="1" hangingPunct="1">
              <a:lnSpc>
                <a:spcPct val="110000"/>
              </a:lnSpc>
              <a:buFont typeface="Georgia" panose="02040502050405020303" pitchFamily="18" charset="0"/>
              <a:buNone/>
            </a:pPr>
            <a:endParaRPr lang="en-US" altLang="en-US" sz="1800"/>
          </a:p>
          <a:p>
            <a:pPr eaLnBrk="1" hangingPunct="1">
              <a:lnSpc>
                <a:spcPct val="110000"/>
              </a:lnSpc>
              <a:buFont typeface="Arial" panose="020B0604020202020204" pitchFamily="34" charset="0"/>
              <a:buChar char="•"/>
            </a:pPr>
            <a:r>
              <a:rPr lang="en-US" altLang="en-US" sz="1800"/>
              <a:t>Tenancy history known to HA such as tenant-caused damages, drug-related, criminal, or violent activities, previous evictions and owner complaints.</a:t>
            </a:r>
          </a:p>
          <a:p>
            <a:pPr>
              <a:lnSpc>
                <a:spcPct val="110000"/>
              </a:lnSpc>
            </a:pPr>
            <a:endParaRPr lang="en-US" sz="1800"/>
          </a:p>
        </p:txBody>
      </p:sp>
      <p:pic>
        <p:nvPicPr>
          <p:cNvPr id="7" name="Graphic 6" descr="Laptop Secure">
            <a:extLst>
              <a:ext uri="{FF2B5EF4-FFF2-40B4-BE49-F238E27FC236}">
                <a16:creationId xmlns:a16="http://schemas.microsoft.com/office/drawing/2014/main" id="{DB763B15-C658-B814-292F-76197CF6BD4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091395" y="1102440"/>
            <a:ext cx="4681506" cy="4681506"/>
          </a:xfrm>
          <a:prstGeom prst="rect">
            <a:avLst/>
          </a:prstGeom>
        </p:spPr>
      </p:pic>
    </p:spTree>
    <p:extLst>
      <p:ext uri="{BB962C8B-B14F-4D97-AF65-F5344CB8AC3E}">
        <p14:creationId xmlns:p14="http://schemas.microsoft.com/office/powerpoint/2010/main" val="2079385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92900-DA57-42DE-A7BC-C1F1C49D9D63}"/>
              </a:ext>
            </a:extLst>
          </p:cNvPr>
          <p:cNvSpPr>
            <a:spLocks noGrp="1"/>
          </p:cNvSpPr>
          <p:nvPr>
            <p:ph type="title"/>
          </p:nvPr>
        </p:nvSpPr>
        <p:spPr/>
        <p:txBody>
          <a:bodyPr/>
          <a:lstStyle/>
          <a:p>
            <a:r>
              <a:rPr lang="en-US" altLang="en-US" dirty="0"/>
              <a:t>Landlord Obligations, continued</a:t>
            </a:r>
            <a:endParaRPr lang="en-US" dirty="0"/>
          </a:p>
        </p:txBody>
      </p:sp>
      <p:graphicFrame>
        <p:nvGraphicFramePr>
          <p:cNvPr id="5" name="Content Placeholder 2">
            <a:extLst>
              <a:ext uri="{FF2B5EF4-FFF2-40B4-BE49-F238E27FC236}">
                <a16:creationId xmlns:a16="http://schemas.microsoft.com/office/drawing/2014/main" id="{945DFE33-F1C6-DACC-1087-A22EBFEE7F98}"/>
              </a:ext>
            </a:extLst>
          </p:cNvPr>
          <p:cNvGraphicFramePr>
            <a:graphicFrameLocks noGrp="1"/>
          </p:cNvGraphicFramePr>
          <p:nvPr>
            <p:ph idx="1"/>
          </p:nvPr>
        </p:nvGraphicFramePr>
        <p:xfrm>
          <a:off x="612647" y="1715532"/>
          <a:ext cx="10653579" cy="45938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8545970"/>
      </p:ext>
    </p:extLst>
  </p:cSld>
  <p:clrMapOvr>
    <a:masterClrMapping/>
  </p:clrMapOvr>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docProps/app.xml><?xml version="1.0" encoding="utf-8"?>
<Properties xmlns="http://schemas.openxmlformats.org/officeDocument/2006/extended-properties" xmlns:vt="http://schemas.openxmlformats.org/officeDocument/2006/docPropsVTypes">
  <TotalTime>102</TotalTime>
  <Words>7989</Words>
  <Application>Microsoft Office PowerPoint</Application>
  <PresentationFormat>Widescreen</PresentationFormat>
  <Paragraphs>470</Paragraphs>
  <Slides>66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66</vt:i4>
      </vt:variant>
    </vt:vector>
  </HeadingPairs>
  <TitlesOfParts>
    <vt:vector size="77" baseType="lpstr">
      <vt:lpstr>Arial</vt:lpstr>
      <vt:lpstr>Calibri</vt:lpstr>
      <vt:lpstr>Constantia</vt:lpstr>
      <vt:lpstr>Courier New</vt:lpstr>
      <vt:lpstr>Georgia</vt:lpstr>
      <vt:lpstr>Gisha</vt:lpstr>
      <vt:lpstr>Neue Haas Grotesk Text Pro</vt:lpstr>
      <vt:lpstr>Wingdings</vt:lpstr>
      <vt:lpstr>Wingdings 2</vt:lpstr>
      <vt:lpstr>WP IconicSymbolsA</vt:lpstr>
      <vt:lpstr>VanillaVTI</vt:lpstr>
      <vt:lpstr>Landlord Briefing </vt:lpstr>
      <vt:lpstr>Program Purpose</vt:lpstr>
      <vt:lpstr>Owner Outreach (housing deconcentration):</vt:lpstr>
      <vt:lpstr>Landlord/Family Obligations</vt:lpstr>
      <vt:lpstr>Landlord Obligations</vt:lpstr>
      <vt:lpstr>Landlord Obligations, continued</vt:lpstr>
      <vt:lpstr>Landlord Obligations, continued</vt:lpstr>
      <vt:lpstr>Landlord Obligations, continued</vt:lpstr>
      <vt:lpstr>Landlord Obligations, continued</vt:lpstr>
      <vt:lpstr>Landlord Obligations, continued</vt:lpstr>
      <vt:lpstr>Landlord Obligations, continued</vt:lpstr>
      <vt:lpstr>Landlord Obligations, continued</vt:lpstr>
      <vt:lpstr>Landlord Obligations, continued</vt:lpstr>
      <vt:lpstr>Landlord Obligations, continued</vt:lpstr>
      <vt:lpstr>Family Obligations</vt:lpstr>
      <vt:lpstr>Family Obligations, continued</vt:lpstr>
      <vt:lpstr>Family Obligations, continued</vt:lpstr>
      <vt:lpstr>Family Obligations, continued</vt:lpstr>
      <vt:lpstr>Family Obligations, continued</vt:lpstr>
      <vt:lpstr>Family Obligations, continued</vt:lpstr>
      <vt:lpstr>Family Obligations, continued</vt:lpstr>
      <vt:lpstr>Family Obligations, continued</vt:lpstr>
      <vt:lpstr>Family Obligations, continued</vt:lpstr>
      <vt:lpstr>Family Obligations, continued</vt:lpstr>
      <vt:lpstr>FAIR HOUSING</vt:lpstr>
      <vt:lpstr>Reasonable Accommodations </vt:lpstr>
      <vt:lpstr>Reasonable Accommodation vs Reasonable Modificaiton</vt:lpstr>
      <vt:lpstr>Who Is Responsible?</vt:lpstr>
      <vt:lpstr>Family Voucher</vt:lpstr>
      <vt:lpstr>Family Voucher</vt:lpstr>
      <vt:lpstr>HQS Guidelines for Unit Size</vt:lpstr>
      <vt:lpstr>Request for Tenancy Approval (RFTA)</vt:lpstr>
      <vt:lpstr>Request for Tenancy Approval (RFTA)</vt:lpstr>
      <vt:lpstr>Understanding Affordability</vt:lpstr>
      <vt:lpstr>Ownership of The Unit</vt:lpstr>
      <vt:lpstr>Inspection Process</vt:lpstr>
      <vt:lpstr>Inspection Process, continued</vt:lpstr>
      <vt:lpstr>Inspection Process, continued</vt:lpstr>
      <vt:lpstr>Inspection Process, continued</vt:lpstr>
      <vt:lpstr>Inspection Process, continued</vt:lpstr>
      <vt:lpstr>Inspection Process, continued</vt:lpstr>
      <vt:lpstr>Inspection Process, continued</vt:lpstr>
      <vt:lpstr>Infestation</vt:lpstr>
      <vt:lpstr>Infestation, continued</vt:lpstr>
      <vt:lpstr>Lead-based Paint Requirements</vt:lpstr>
      <vt:lpstr>Lead-based Paint Requirements, continued</vt:lpstr>
      <vt:lpstr>Lead-based Paint Requirements, continued</vt:lpstr>
      <vt:lpstr>Housing Quality Standards</vt:lpstr>
      <vt:lpstr>Rent Reasonableness</vt:lpstr>
      <vt:lpstr>Lease Requirements</vt:lpstr>
      <vt:lpstr>Optional Items Listed In The Lease</vt:lpstr>
      <vt:lpstr>Execution of Lease and Contract</vt:lpstr>
      <vt:lpstr>Continuing Assistance</vt:lpstr>
      <vt:lpstr>Continuing Assistance </vt:lpstr>
      <vt:lpstr>When an existing unit does not pass its Annual Renewal inspection:</vt:lpstr>
      <vt:lpstr>Extension Requests </vt:lpstr>
      <vt:lpstr>Extension Requests, continued</vt:lpstr>
      <vt:lpstr>When a Family Wants to Move</vt:lpstr>
      <vt:lpstr>Addressing Lease Issues</vt:lpstr>
      <vt:lpstr>FAQs</vt:lpstr>
      <vt:lpstr>FAQs</vt:lpstr>
      <vt:lpstr>Termination Of An Owner</vt:lpstr>
      <vt:lpstr>Termination Of An Owner</vt:lpstr>
      <vt:lpstr>Listing Your Property</vt:lpstr>
      <vt:lpstr>Landlord Portal</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Landlord Briefing </dc:title>
  <dc:creator>Jennifer M. Zvosechz</dc:creator>
  <cp:lastModifiedBy>Jennifer M. Zvosechz</cp:lastModifiedBy>
  <cp:revision>1</cp:revision>
  <dcterms:created xsi:type="dcterms:W3CDTF">2025-05-08T15:09:52Z</dcterms:created>
  <dcterms:modified xsi:type="dcterms:W3CDTF">2025-05-08T16:52:40Z</dcterms:modified>
</cp:coreProperties>
</file>